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Gill Sans" panose="020B0604020202020204"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gdxzDUnyBCNbOYZ4snEbi6+SX6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76C61E6-1A54-43DC-840C-5FC465C0161D}">
  <a:tblStyle styleId="{876C61E6-1A54-43DC-840C-5FC465C0161D}" styleName="Table_0">
    <a:wholeTbl>
      <a:tcTxStyle b="off" i="off">
        <a:font>
          <a:latin typeface="Gill Sans MT"/>
          <a:ea typeface="Gill Sans MT"/>
          <a:cs typeface="Gill Sans MT"/>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 name="Google Shape;8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0e7c540ac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g10e7c540ac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0e760577b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g10e760577b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0e7c540ac8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g10e7c540ac8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0e7c540ac8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g10e7c540ac8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0e7c540ac8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g10e7c540ac8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0e7c540ac8_3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g10e7c540ac8_3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0e7c540ac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g10e7c540ac8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6"/>
          <p:cNvSpPr txBox="1">
            <a:spLocks noGrp="1"/>
          </p:cNvSpPr>
          <p:nvPr>
            <p:ph type="ctrTitle"/>
          </p:nvPr>
        </p:nvSpPr>
        <p:spPr>
          <a:xfrm>
            <a:off x="1600200" y="2386744"/>
            <a:ext cx="8991600" cy="164592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a:lnSpc>
                <a:spcPct val="90000"/>
              </a:lnSpc>
              <a:spcBef>
                <a:spcPts val="0"/>
              </a:spcBef>
              <a:spcAft>
                <a:spcPts val="0"/>
              </a:spcAft>
              <a:buClr>
                <a:srgbClr val="262626"/>
              </a:buClr>
              <a:buSzPts val="3800"/>
              <a:buFont typeface="Gill Sans"/>
              <a:buNone/>
              <a:defRPr sz="38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6"/>
          <p:cNvSpPr txBox="1">
            <a:spLocks noGrp="1"/>
          </p:cNvSpPr>
          <p:nvPr>
            <p:ph type="subTitle" idx="1"/>
          </p:nvPr>
        </p:nvSpPr>
        <p:spPr>
          <a:xfrm>
            <a:off x="2695194" y="4352544"/>
            <a:ext cx="6801612" cy="1239894"/>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SzPts val="2000"/>
              <a:buNone/>
              <a:defRPr sz="2000">
                <a:solidFill>
                  <a:srgbClr val="3F3F3F"/>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100000"/>
              </a:lnSpc>
              <a:spcBef>
                <a:spcPts val="1000"/>
              </a:spcBef>
              <a:spcAft>
                <a:spcPts val="0"/>
              </a:spcAft>
              <a:buSzPts val="1600"/>
              <a:buNone/>
              <a:defRPr sz="1600"/>
            </a:lvl6pPr>
            <a:lvl7pPr lvl="6" algn="ctr">
              <a:lnSpc>
                <a:spcPct val="100000"/>
              </a:lnSpc>
              <a:spcBef>
                <a:spcPts val="1000"/>
              </a:spcBef>
              <a:spcAft>
                <a:spcPts val="0"/>
              </a:spcAft>
              <a:buSzPts val="1600"/>
              <a:buNone/>
              <a:defRPr sz="1600"/>
            </a:lvl7pPr>
            <a:lvl8pPr lvl="7" algn="ctr">
              <a:lnSpc>
                <a:spcPct val="100000"/>
              </a:lnSpc>
              <a:spcBef>
                <a:spcPts val="1000"/>
              </a:spcBef>
              <a:spcAft>
                <a:spcPts val="0"/>
              </a:spcAft>
              <a:buSzPts val="1600"/>
              <a:buNone/>
              <a:defRPr sz="1600"/>
            </a:lvl8pPr>
            <a:lvl9pPr lvl="8" algn="ctr">
              <a:lnSpc>
                <a:spcPct val="100000"/>
              </a:lnSpc>
              <a:spcBef>
                <a:spcPts val="1000"/>
              </a:spcBef>
              <a:spcAft>
                <a:spcPts val="0"/>
              </a:spcAft>
              <a:buSzPts val="1600"/>
              <a:buNone/>
              <a:defRPr sz="1600"/>
            </a:lvl9pPr>
          </a:lstStyle>
          <a:p>
            <a:endParaRPr/>
          </a:p>
        </p:txBody>
      </p:sp>
      <p:sp>
        <p:nvSpPr>
          <p:cNvPr id="14" name="Google Shape;14;p6"/>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6"/>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6"/>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2231136" y="964692"/>
            <a:ext cx="7729728" cy="118872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5"/>
          <p:cNvSpPr txBox="1">
            <a:spLocks noGrp="1"/>
          </p:cNvSpPr>
          <p:nvPr>
            <p:ph type="body" idx="1"/>
          </p:nvPr>
        </p:nvSpPr>
        <p:spPr>
          <a:xfrm rot="5400000">
            <a:off x="4545009" y="324172"/>
            <a:ext cx="3101983" cy="772972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72" name="Google Shape;72;p15"/>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5"/>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5"/>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rot="5400000">
            <a:off x="6810676" y="2779696"/>
            <a:ext cx="4983480" cy="1298608"/>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6"/>
          <p:cNvSpPr txBox="1">
            <a:spLocks noGrp="1"/>
          </p:cNvSpPr>
          <p:nvPr>
            <p:ph type="body" idx="1"/>
          </p:nvPr>
        </p:nvSpPr>
        <p:spPr>
          <a:xfrm rot="5400000">
            <a:off x="2838641" y="329756"/>
            <a:ext cx="4983480" cy="619848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78" name="Google Shape;78;p16"/>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6"/>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6"/>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7"/>
          <p:cNvSpPr txBox="1">
            <a:spLocks noGrp="1"/>
          </p:cNvSpPr>
          <p:nvPr>
            <p:ph type="title"/>
          </p:nvPr>
        </p:nvSpPr>
        <p:spPr>
          <a:xfrm>
            <a:off x="2231136" y="964692"/>
            <a:ext cx="7729728" cy="118872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7"/>
          <p:cNvSpPr txBox="1">
            <a:spLocks noGrp="1"/>
          </p:cNvSpPr>
          <p:nvPr>
            <p:ph type="body" idx="1"/>
          </p:nvPr>
        </p:nvSpPr>
        <p:spPr>
          <a:xfrm>
            <a:off x="2231136" y="2638044"/>
            <a:ext cx="7729728" cy="310198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20" name="Google Shape;20;p7"/>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7"/>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7"/>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8"/>
          <p:cNvSpPr txBox="1">
            <a:spLocks noGrp="1"/>
          </p:cNvSpPr>
          <p:nvPr>
            <p:ph type="title"/>
          </p:nvPr>
        </p:nvSpPr>
        <p:spPr>
          <a:xfrm>
            <a:off x="1600200" y="2386744"/>
            <a:ext cx="8991600" cy="164592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a:lnSpc>
                <a:spcPct val="90000"/>
              </a:lnSpc>
              <a:spcBef>
                <a:spcPts val="0"/>
              </a:spcBef>
              <a:spcAft>
                <a:spcPts val="0"/>
              </a:spcAft>
              <a:buClr>
                <a:srgbClr val="262626"/>
              </a:buClr>
              <a:buSzPts val="3800"/>
              <a:buFont typeface="Gill Sans"/>
              <a:buNone/>
              <a:defRPr sz="38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8"/>
          <p:cNvSpPr txBox="1">
            <a:spLocks noGrp="1"/>
          </p:cNvSpPr>
          <p:nvPr>
            <p:ph type="body" idx="1"/>
          </p:nvPr>
        </p:nvSpPr>
        <p:spPr>
          <a:xfrm>
            <a:off x="2695194" y="4352465"/>
            <a:ext cx="6801612" cy="1265082"/>
          </a:xfrm>
          <a:prstGeom prst="rect">
            <a:avLst/>
          </a:prstGeom>
          <a:noFill/>
          <a:ln>
            <a:noFill/>
          </a:ln>
        </p:spPr>
        <p:txBody>
          <a:bodyPr spcFirstLastPara="1" wrap="square" lIns="91425" tIns="45700" rIns="91425" bIns="45700" anchor="t" anchorCtr="1">
            <a:normAutofit/>
          </a:bodyPr>
          <a:lstStyle>
            <a:lvl1pPr marL="457200" lvl="0" indent="-228600" algn="l">
              <a:lnSpc>
                <a:spcPct val="100000"/>
              </a:lnSpc>
              <a:spcBef>
                <a:spcPts val="1000"/>
              </a:spcBef>
              <a:spcAft>
                <a:spcPts val="0"/>
              </a:spcAft>
              <a:buSzPts val="2000"/>
              <a:buNone/>
              <a:defRPr sz="2000">
                <a:solidFill>
                  <a:schemeClr val="dk1"/>
                </a:solidFill>
              </a:defRPr>
            </a:lvl1pPr>
            <a:lvl2pPr marL="914400" lvl="1" indent="-228600" algn="l">
              <a:lnSpc>
                <a:spcPct val="100000"/>
              </a:lnSpc>
              <a:spcBef>
                <a:spcPts val="1000"/>
              </a:spcBef>
              <a:spcAft>
                <a:spcPts val="0"/>
              </a:spcAft>
              <a:buSzPts val="2000"/>
              <a:buNone/>
              <a:defRPr sz="2000">
                <a:solidFill>
                  <a:srgbClr val="888888"/>
                </a:solidFill>
              </a:defRPr>
            </a:lvl2pPr>
            <a:lvl3pPr marL="1371600" lvl="2" indent="-228600" algn="l">
              <a:lnSpc>
                <a:spcPct val="100000"/>
              </a:lnSpc>
              <a:spcBef>
                <a:spcPts val="1000"/>
              </a:spcBef>
              <a:spcAft>
                <a:spcPts val="0"/>
              </a:spcAft>
              <a:buSzPts val="1800"/>
              <a:buNone/>
              <a:defRPr sz="1800">
                <a:solidFill>
                  <a:srgbClr val="888888"/>
                </a:solidFill>
              </a:defRPr>
            </a:lvl3pPr>
            <a:lvl4pPr marL="1828800" lvl="3" indent="-228600" algn="l">
              <a:lnSpc>
                <a:spcPct val="100000"/>
              </a:lnSpc>
              <a:spcBef>
                <a:spcPts val="1000"/>
              </a:spcBef>
              <a:spcAft>
                <a:spcPts val="0"/>
              </a:spcAft>
              <a:buSzPts val="1600"/>
              <a:buNone/>
              <a:defRPr sz="1600">
                <a:solidFill>
                  <a:srgbClr val="888888"/>
                </a:solidFill>
              </a:defRPr>
            </a:lvl4pPr>
            <a:lvl5pPr marL="2286000" lvl="4" indent="-228600" algn="l">
              <a:lnSpc>
                <a:spcPct val="100000"/>
              </a:lnSpc>
              <a:spcBef>
                <a:spcPts val="1000"/>
              </a:spcBef>
              <a:spcAft>
                <a:spcPts val="0"/>
              </a:spcAft>
              <a:buSzPts val="1600"/>
              <a:buNone/>
              <a:defRPr sz="1600">
                <a:solidFill>
                  <a:srgbClr val="888888"/>
                </a:solidFill>
              </a:defRPr>
            </a:lvl5pPr>
            <a:lvl6pPr marL="2743200" lvl="5" indent="-228600" algn="l">
              <a:lnSpc>
                <a:spcPct val="100000"/>
              </a:lnSpc>
              <a:spcBef>
                <a:spcPts val="1000"/>
              </a:spcBef>
              <a:spcAft>
                <a:spcPts val="0"/>
              </a:spcAft>
              <a:buSzPts val="1600"/>
              <a:buNone/>
              <a:defRPr sz="1600">
                <a:solidFill>
                  <a:srgbClr val="888888"/>
                </a:solidFill>
              </a:defRPr>
            </a:lvl6pPr>
            <a:lvl7pPr marL="3200400" lvl="6" indent="-228600" algn="l">
              <a:lnSpc>
                <a:spcPct val="100000"/>
              </a:lnSpc>
              <a:spcBef>
                <a:spcPts val="1000"/>
              </a:spcBef>
              <a:spcAft>
                <a:spcPts val="0"/>
              </a:spcAft>
              <a:buSzPts val="1600"/>
              <a:buNone/>
              <a:defRPr sz="1600">
                <a:solidFill>
                  <a:srgbClr val="888888"/>
                </a:solidFill>
              </a:defRPr>
            </a:lvl7pPr>
            <a:lvl8pPr marL="3657600" lvl="7" indent="-228600" algn="l">
              <a:lnSpc>
                <a:spcPct val="100000"/>
              </a:lnSpc>
              <a:spcBef>
                <a:spcPts val="1000"/>
              </a:spcBef>
              <a:spcAft>
                <a:spcPts val="0"/>
              </a:spcAft>
              <a:buSzPts val="1600"/>
              <a:buNone/>
              <a:defRPr sz="1600">
                <a:solidFill>
                  <a:srgbClr val="888888"/>
                </a:solidFill>
              </a:defRPr>
            </a:lvl8pPr>
            <a:lvl9pPr marL="4114800" lvl="8" indent="-228600" algn="l">
              <a:lnSpc>
                <a:spcPct val="100000"/>
              </a:lnSpc>
              <a:spcBef>
                <a:spcPts val="1000"/>
              </a:spcBef>
              <a:spcAft>
                <a:spcPts val="0"/>
              </a:spcAft>
              <a:buSzPts val="1600"/>
              <a:buNone/>
              <a:defRPr sz="1600">
                <a:solidFill>
                  <a:srgbClr val="888888"/>
                </a:solidFill>
              </a:defRPr>
            </a:lvl9pPr>
          </a:lstStyle>
          <a:p>
            <a:endParaRPr/>
          </a:p>
        </p:txBody>
      </p:sp>
      <p:sp>
        <p:nvSpPr>
          <p:cNvPr id="26" name="Google Shape;26;p8"/>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8"/>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8"/>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9"/>
          <p:cNvSpPr txBox="1">
            <a:spLocks noGrp="1"/>
          </p:cNvSpPr>
          <p:nvPr>
            <p:ph type="title"/>
          </p:nvPr>
        </p:nvSpPr>
        <p:spPr>
          <a:xfrm>
            <a:off x="2231136" y="964692"/>
            <a:ext cx="7729728" cy="118872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9"/>
          <p:cNvSpPr txBox="1">
            <a:spLocks noGrp="1"/>
          </p:cNvSpPr>
          <p:nvPr>
            <p:ph type="body" idx="1"/>
          </p:nvPr>
        </p:nvSpPr>
        <p:spPr>
          <a:xfrm>
            <a:off x="1581912" y="2638044"/>
            <a:ext cx="4271771" cy="310198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32" name="Google Shape;32;p9"/>
          <p:cNvSpPr txBox="1">
            <a:spLocks noGrp="1"/>
          </p:cNvSpPr>
          <p:nvPr>
            <p:ph type="body" idx="2"/>
          </p:nvPr>
        </p:nvSpPr>
        <p:spPr>
          <a:xfrm>
            <a:off x="6338315" y="2638044"/>
            <a:ext cx="4270247" cy="310198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33" name="Google Shape;33;p9"/>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9"/>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9"/>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0"/>
          <p:cNvSpPr txBox="1">
            <a:spLocks noGrp="1"/>
          </p:cNvSpPr>
          <p:nvPr>
            <p:ph type="body" idx="1"/>
          </p:nvPr>
        </p:nvSpPr>
        <p:spPr>
          <a:xfrm>
            <a:off x="1583436" y="2313433"/>
            <a:ext cx="4270248" cy="704087"/>
          </a:xfrm>
          <a:prstGeom prst="rect">
            <a:avLst/>
          </a:prstGeom>
          <a:noFill/>
          <a:ln>
            <a:noFill/>
          </a:ln>
        </p:spPr>
        <p:txBody>
          <a:bodyPr spcFirstLastPara="1" wrap="square" lIns="91425" tIns="45700" rIns="91425" bIns="45700" anchor="b" anchorCtr="1">
            <a:normAutofit/>
          </a:bodyPr>
          <a:lstStyle>
            <a:lvl1pPr marL="457200" lvl="0" indent="-228600" algn="ctr">
              <a:lnSpc>
                <a:spcPct val="100000"/>
              </a:lnSpc>
              <a:spcBef>
                <a:spcPts val="1000"/>
              </a:spcBef>
              <a:spcAft>
                <a:spcPts val="0"/>
              </a:spcAft>
              <a:buSzPts val="1900"/>
              <a:buNone/>
              <a:defRPr sz="1900" b="0" cap="none">
                <a:solidFill>
                  <a:schemeClr val="dk2"/>
                </a:solidFill>
              </a:defRPr>
            </a:lvl1pPr>
            <a:lvl2pPr marL="914400" lvl="1" indent="-228600" algn="l">
              <a:lnSpc>
                <a:spcPct val="100000"/>
              </a:lnSpc>
              <a:spcBef>
                <a:spcPts val="1000"/>
              </a:spcBef>
              <a:spcAft>
                <a:spcPts val="0"/>
              </a:spcAft>
              <a:buSzPts val="1900"/>
              <a:buNone/>
              <a:defRPr sz="19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600"/>
              <a:buNone/>
              <a:defRPr sz="1600" b="1"/>
            </a:lvl6pPr>
            <a:lvl7pPr marL="3200400" lvl="6" indent="-228600" algn="l">
              <a:lnSpc>
                <a:spcPct val="100000"/>
              </a:lnSpc>
              <a:spcBef>
                <a:spcPts val="1000"/>
              </a:spcBef>
              <a:spcAft>
                <a:spcPts val="0"/>
              </a:spcAft>
              <a:buSzPts val="1600"/>
              <a:buNone/>
              <a:defRPr sz="1600" b="1"/>
            </a:lvl7pPr>
            <a:lvl8pPr marL="3657600" lvl="7" indent="-228600" algn="l">
              <a:lnSpc>
                <a:spcPct val="100000"/>
              </a:lnSpc>
              <a:spcBef>
                <a:spcPts val="1000"/>
              </a:spcBef>
              <a:spcAft>
                <a:spcPts val="0"/>
              </a:spcAft>
              <a:buSzPts val="1600"/>
              <a:buNone/>
              <a:defRPr sz="1600" b="1"/>
            </a:lvl8pPr>
            <a:lvl9pPr marL="4114800" lvl="8" indent="-228600" algn="l">
              <a:lnSpc>
                <a:spcPct val="100000"/>
              </a:lnSpc>
              <a:spcBef>
                <a:spcPts val="1000"/>
              </a:spcBef>
              <a:spcAft>
                <a:spcPts val="0"/>
              </a:spcAft>
              <a:buSzPts val="1600"/>
              <a:buNone/>
              <a:defRPr sz="1600" b="1"/>
            </a:lvl9pPr>
          </a:lstStyle>
          <a:p>
            <a:endParaRPr/>
          </a:p>
        </p:txBody>
      </p:sp>
      <p:sp>
        <p:nvSpPr>
          <p:cNvPr id="38" name="Google Shape;38;p10"/>
          <p:cNvSpPr txBox="1">
            <a:spLocks noGrp="1"/>
          </p:cNvSpPr>
          <p:nvPr>
            <p:ph type="body" idx="2"/>
          </p:nvPr>
        </p:nvSpPr>
        <p:spPr>
          <a:xfrm>
            <a:off x="1583436" y="3143250"/>
            <a:ext cx="4270248" cy="259677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39" name="Google Shape;39;p10"/>
          <p:cNvSpPr txBox="1">
            <a:spLocks noGrp="1"/>
          </p:cNvSpPr>
          <p:nvPr>
            <p:ph type="body" idx="3"/>
          </p:nvPr>
        </p:nvSpPr>
        <p:spPr>
          <a:xfrm>
            <a:off x="6338316" y="3143250"/>
            <a:ext cx="4253484" cy="259677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30200" algn="l">
              <a:lnSpc>
                <a:spcPct val="100000"/>
              </a:lnSpc>
              <a:spcBef>
                <a:spcPts val="1000"/>
              </a:spcBef>
              <a:spcAft>
                <a:spcPts val="0"/>
              </a:spcAft>
              <a:buSzPts val="16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0" name="Google Shape;40;p10"/>
          <p:cNvSpPr txBox="1">
            <a:spLocks noGrp="1"/>
          </p:cNvSpPr>
          <p:nvPr>
            <p:ph type="body" idx="4"/>
          </p:nvPr>
        </p:nvSpPr>
        <p:spPr>
          <a:xfrm>
            <a:off x="6338316" y="2313433"/>
            <a:ext cx="4270248" cy="704087"/>
          </a:xfrm>
          <a:prstGeom prst="rect">
            <a:avLst/>
          </a:prstGeom>
          <a:noFill/>
          <a:ln>
            <a:noFill/>
          </a:ln>
        </p:spPr>
        <p:txBody>
          <a:bodyPr spcFirstLastPara="1" wrap="square" lIns="91425" tIns="45700" rIns="91425" bIns="45700" anchor="b" anchorCtr="1">
            <a:normAutofit/>
          </a:bodyPr>
          <a:lstStyle>
            <a:lvl1pPr marL="457200" lvl="0" indent="-228600" algn="ctr">
              <a:lnSpc>
                <a:spcPct val="100000"/>
              </a:lnSpc>
              <a:spcBef>
                <a:spcPts val="1000"/>
              </a:spcBef>
              <a:spcAft>
                <a:spcPts val="0"/>
              </a:spcAft>
              <a:buSzPts val="1900"/>
              <a:buNone/>
              <a:defRPr sz="1900" b="0" cap="none">
                <a:solidFill>
                  <a:schemeClr val="dk2"/>
                </a:solidFill>
              </a:defRPr>
            </a:lvl1pPr>
            <a:lvl2pPr marL="914400" lvl="1" indent="-228600" algn="l">
              <a:lnSpc>
                <a:spcPct val="100000"/>
              </a:lnSpc>
              <a:spcBef>
                <a:spcPts val="1000"/>
              </a:spcBef>
              <a:spcAft>
                <a:spcPts val="0"/>
              </a:spcAft>
              <a:buSzPts val="1900"/>
              <a:buNone/>
              <a:defRPr sz="19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600"/>
              <a:buNone/>
              <a:defRPr sz="1600" b="1"/>
            </a:lvl6pPr>
            <a:lvl7pPr marL="3200400" lvl="6" indent="-228600" algn="l">
              <a:lnSpc>
                <a:spcPct val="100000"/>
              </a:lnSpc>
              <a:spcBef>
                <a:spcPts val="1000"/>
              </a:spcBef>
              <a:spcAft>
                <a:spcPts val="0"/>
              </a:spcAft>
              <a:buSzPts val="1600"/>
              <a:buNone/>
              <a:defRPr sz="1600" b="1"/>
            </a:lvl7pPr>
            <a:lvl8pPr marL="3657600" lvl="7" indent="-228600" algn="l">
              <a:lnSpc>
                <a:spcPct val="100000"/>
              </a:lnSpc>
              <a:spcBef>
                <a:spcPts val="1000"/>
              </a:spcBef>
              <a:spcAft>
                <a:spcPts val="0"/>
              </a:spcAft>
              <a:buSzPts val="1600"/>
              <a:buNone/>
              <a:defRPr sz="1600" b="1"/>
            </a:lvl8pPr>
            <a:lvl9pPr marL="4114800" lvl="8" indent="-228600" algn="l">
              <a:lnSpc>
                <a:spcPct val="100000"/>
              </a:lnSpc>
              <a:spcBef>
                <a:spcPts val="1000"/>
              </a:spcBef>
              <a:spcAft>
                <a:spcPts val="0"/>
              </a:spcAft>
              <a:buSzPts val="1600"/>
              <a:buNone/>
              <a:defRPr sz="1600" b="1"/>
            </a:lvl9pPr>
          </a:lstStyle>
          <a:p>
            <a:endParaRPr/>
          </a:p>
        </p:txBody>
      </p:sp>
      <p:sp>
        <p:nvSpPr>
          <p:cNvPr id="41" name="Google Shape;41;p10"/>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0"/>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0"/>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
        <p:nvSpPr>
          <p:cNvPr id="44" name="Google Shape;44;p10"/>
          <p:cNvSpPr txBox="1">
            <a:spLocks noGrp="1"/>
          </p:cNvSpPr>
          <p:nvPr>
            <p:ph type="title"/>
          </p:nvPr>
        </p:nvSpPr>
        <p:spPr>
          <a:xfrm>
            <a:off x="2231136" y="964692"/>
            <a:ext cx="7729728" cy="118872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1"/>
          <p:cNvSpPr txBox="1">
            <a:spLocks noGrp="1"/>
          </p:cNvSpPr>
          <p:nvPr>
            <p:ph type="title"/>
          </p:nvPr>
        </p:nvSpPr>
        <p:spPr>
          <a:xfrm>
            <a:off x="2231136" y="964692"/>
            <a:ext cx="7729728" cy="118872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1"/>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1"/>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1"/>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2"/>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3"/>
          <p:cNvSpPr/>
          <p:nvPr/>
        </p:nvSpPr>
        <p:spPr>
          <a:xfrm>
            <a:off x="6096000" y="0"/>
            <a:ext cx="6096000" cy="6858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txBox="1">
            <a:spLocks noGrp="1"/>
          </p:cNvSpPr>
          <p:nvPr>
            <p:ph type="title"/>
          </p:nvPr>
        </p:nvSpPr>
        <p:spPr>
          <a:xfrm>
            <a:off x="804672" y="2243828"/>
            <a:ext cx="4486656" cy="1141497"/>
          </a:xfrm>
          <a:prstGeom prst="rect">
            <a:avLst/>
          </a:prstGeom>
          <a:solidFill>
            <a:srgbClr val="FFFFFF"/>
          </a:solidFill>
          <a:ln w="9525" cap="flat" cmpd="sng">
            <a:solidFill>
              <a:srgbClr val="404040"/>
            </a:solidFill>
            <a:prstDash val="solid"/>
            <a:round/>
            <a:headEnd type="none" w="sm" len="sm"/>
            <a:tailEnd type="none" w="sm" len="sm"/>
          </a:ln>
        </p:spPr>
        <p:txBody>
          <a:bodyPr spcFirstLastPara="1" wrap="square" lIns="182875" tIns="182875" rIns="182875" bIns="182875" anchor="ctr" anchorCtr="1">
            <a:normAutofit/>
          </a:bodyPr>
          <a:lstStyle>
            <a:lvl1pPr lvl="0" algn="ctr">
              <a:lnSpc>
                <a:spcPct val="90000"/>
              </a:lnSpc>
              <a:spcBef>
                <a:spcPts val="0"/>
              </a:spcBef>
              <a:spcAft>
                <a:spcPts val="0"/>
              </a:spcAft>
              <a:buClr>
                <a:srgbClr val="262626"/>
              </a:buClr>
              <a:buSzPts val="2200"/>
              <a:buFont typeface="Gill Sans"/>
              <a:buNone/>
              <a:defRPr sz="22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3"/>
          <p:cNvSpPr txBox="1">
            <a:spLocks noGrp="1"/>
          </p:cNvSpPr>
          <p:nvPr>
            <p:ph type="body" idx="1"/>
          </p:nvPr>
        </p:nvSpPr>
        <p:spPr>
          <a:xfrm>
            <a:off x="6736080" y="804672"/>
            <a:ext cx="4815840" cy="5248656"/>
          </a:xfrm>
          <a:prstGeom prst="rect">
            <a:avLst/>
          </a:prstGeom>
          <a:noFill/>
          <a:ln>
            <a:noFill/>
          </a:ln>
        </p:spPr>
        <p:txBody>
          <a:bodyPr spcFirstLastPara="1" wrap="square" lIns="91425" tIns="45700" rIns="91425" bIns="45700" anchor="t" anchorCtr="0">
            <a:normAutofit/>
          </a:bodyPr>
          <a:lstStyle>
            <a:lvl1pPr marL="457200" lvl="0" indent="-349250" algn="l">
              <a:lnSpc>
                <a:spcPct val="100000"/>
              </a:lnSpc>
              <a:spcBef>
                <a:spcPts val="1000"/>
              </a:spcBef>
              <a:spcAft>
                <a:spcPts val="0"/>
              </a:spcAft>
              <a:buSzPts val="1900"/>
              <a:buChar char="•"/>
              <a:defRPr sz="1900">
                <a:solidFill>
                  <a:schemeClr val="dk1"/>
                </a:solidFill>
              </a:defRPr>
            </a:lvl1pPr>
            <a:lvl2pPr marL="914400" lvl="1" indent="-330200" algn="l">
              <a:lnSpc>
                <a:spcPct val="100000"/>
              </a:lnSpc>
              <a:spcBef>
                <a:spcPts val="1000"/>
              </a:spcBef>
              <a:spcAft>
                <a:spcPts val="0"/>
              </a:spcAft>
              <a:buSzPts val="1600"/>
              <a:buChar char="•"/>
              <a:defRPr sz="1600">
                <a:solidFill>
                  <a:schemeClr val="dk1"/>
                </a:solidFill>
              </a:defRPr>
            </a:lvl2pPr>
            <a:lvl3pPr marL="1371600" lvl="2" indent="-330200" algn="l">
              <a:lnSpc>
                <a:spcPct val="100000"/>
              </a:lnSpc>
              <a:spcBef>
                <a:spcPts val="1000"/>
              </a:spcBef>
              <a:spcAft>
                <a:spcPts val="0"/>
              </a:spcAft>
              <a:buSzPts val="1600"/>
              <a:buChar char="•"/>
              <a:defRPr sz="1600">
                <a:solidFill>
                  <a:schemeClr val="dk1"/>
                </a:solidFill>
              </a:defRPr>
            </a:lvl3pPr>
            <a:lvl4pPr marL="1828800" lvl="3" indent="-330200" algn="l">
              <a:lnSpc>
                <a:spcPct val="100000"/>
              </a:lnSpc>
              <a:spcBef>
                <a:spcPts val="1000"/>
              </a:spcBef>
              <a:spcAft>
                <a:spcPts val="0"/>
              </a:spcAft>
              <a:buSzPts val="1600"/>
              <a:buChar char="•"/>
              <a:defRPr sz="1600">
                <a:solidFill>
                  <a:schemeClr val="dk1"/>
                </a:solidFill>
              </a:defRPr>
            </a:lvl4pPr>
            <a:lvl5pPr marL="2286000" lvl="4" indent="-330200" algn="l">
              <a:lnSpc>
                <a:spcPct val="100000"/>
              </a:lnSpc>
              <a:spcBef>
                <a:spcPts val="1000"/>
              </a:spcBef>
              <a:spcAft>
                <a:spcPts val="0"/>
              </a:spcAft>
              <a:buSzPts val="1600"/>
              <a:buChar char="•"/>
              <a:defRPr sz="1600">
                <a:solidFill>
                  <a:schemeClr val="dk1"/>
                </a:solidFill>
              </a:defRPr>
            </a:lvl5pPr>
            <a:lvl6pPr marL="2743200" lvl="5" indent="-330200" algn="l">
              <a:lnSpc>
                <a:spcPct val="100000"/>
              </a:lnSpc>
              <a:spcBef>
                <a:spcPts val="1000"/>
              </a:spcBef>
              <a:spcAft>
                <a:spcPts val="0"/>
              </a:spcAft>
              <a:buSzPts val="1600"/>
              <a:buChar char="•"/>
              <a:defRPr sz="1600"/>
            </a:lvl6pPr>
            <a:lvl7pPr marL="3200400" lvl="6" indent="-330200" algn="l">
              <a:lnSpc>
                <a:spcPct val="100000"/>
              </a:lnSpc>
              <a:spcBef>
                <a:spcPts val="1000"/>
              </a:spcBef>
              <a:spcAft>
                <a:spcPts val="0"/>
              </a:spcAft>
              <a:buSzPts val="1600"/>
              <a:buChar char="•"/>
              <a:defRPr sz="1600"/>
            </a:lvl7pPr>
            <a:lvl8pPr marL="3657600" lvl="7" indent="-330200" algn="l">
              <a:lnSpc>
                <a:spcPct val="100000"/>
              </a:lnSpc>
              <a:spcBef>
                <a:spcPts val="1000"/>
              </a:spcBef>
              <a:spcAft>
                <a:spcPts val="0"/>
              </a:spcAft>
              <a:buSzPts val="1600"/>
              <a:buChar char="•"/>
              <a:defRPr sz="1600"/>
            </a:lvl8pPr>
            <a:lvl9pPr marL="4114800" lvl="8" indent="-330200" algn="l">
              <a:lnSpc>
                <a:spcPct val="100000"/>
              </a:lnSpc>
              <a:spcBef>
                <a:spcPts val="1000"/>
              </a:spcBef>
              <a:spcAft>
                <a:spcPts val="0"/>
              </a:spcAft>
              <a:buSzPts val="1600"/>
              <a:buChar char="•"/>
              <a:defRPr sz="1600"/>
            </a:lvl9pPr>
          </a:lstStyle>
          <a:p>
            <a:endParaRPr/>
          </a:p>
        </p:txBody>
      </p:sp>
      <p:sp>
        <p:nvSpPr>
          <p:cNvPr id="58" name="Google Shape;58;p13"/>
          <p:cNvSpPr txBox="1">
            <a:spLocks noGrp="1"/>
          </p:cNvSpPr>
          <p:nvPr>
            <p:ph type="body" idx="2"/>
          </p:nvPr>
        </p:nvSpPr>
        <p:spPr>
          <a:xfrm>
            <a:off x="1115568" y="3549918"/>
            <a:ext cx="3794760" cy="2194036"/>
          </a:xfrm>
          <a:prstGeom prst="rect">
            <a:avLst/>
          </a:prstGeom>
          <a:noFill/>
          <a:ln>
            <a:noFill/>
          </a:ln>
        </p:spPr>
        <p:txBody>
          <a:bodyPr spcFirstLastPara="1" wrap="square" lIns="91425" tIns="45700" rIns="91425" bIns="45700" anchor="t" anchorCtr="1">
            <a:normAutofit/>
          </a:bodyPr>
          <a:lstStyle>
            <a:lvl1pPr marL="457200" lvl="0" indent="-228600" algn="ctr">
              <a:lnSpc>
                <a:spcPct val="100000"/>
              </a:lnSpc>
              <a:spcBef>
                <a:spcPts val="1000"/>
              </a:spcBef>
              <a:spcAft>
                <a:spcPts val="0"/>
              </a:spcAft>
              <a:buSzPts val="1500"/>
              <a:buNone/>
              <a:defRPr sz="1500">
                <a:solidFill>
                  <a:schemeClr val="dk1"/>
                </a:solidFill>
              </a:defRPr>
            </a:lvl1pPr>
            <a:lvl2pPr marL="914400" lvl="1" indent="-228600" algn="l">
              <a:lnSpc>
                <a:spcPct val="100000"/>
              </a:lnSpc>
              <a:spcBef>
                <a:spcPts val="1000"/>
              </a:spcBef>
              <a:spcAft>
                <a:spcPts val="0"/>
              </a:spcAft>
              <a:buSzPts val="1400"/>
              <a:buNone/>
              <a:defRPr sz="1400"/>
            </a:lvl2pPr>
            <a:lvl3pPr marL="1371600" lvl="2" indent="-228600" algn="l">
              <a:lnSpc>
                <a:spcPct val="100000"/>
              </a:lnSpc>
              <a:spcBef>
                <a:spcPts val="1000"/>
              </a:spcBef>
              <a:spcAft>
                <a:spcPts val="0"/>
              </a:spcAft>
              <a:buSzPts val="1200"/>
              <a:buNone/>
              <a:defRPr sz="1200"/>
            </a:lvl3pPr>
            <a:lvl4pPr marL="1828800" lvl="3" indent="-228600" algn="l">
              <a:lnSpc>
                <a:spcPct val="100000"/>
              </a:lnSpc>
              <a:spcBef>
                <a:spcPts val="1000"/>
              </a:spcBef>
              <a:spcAft>
                <a:spcPts val="0"/>
              </a:spcAft>
              <a:buSzPts val="1000"/>
              <a:buNone/>
              <a:defRPr sz="1000"/>
            </a:lvl4pPr>
            <a:lvl5pPr marL="2286000" lvl="4" indent="-228600" algn="l">
              <a:lnSpc>
                <a:spcPct val="100000"/>
              </a:lnSpc>
              <a:spcBef>
                <a:spcPts val="1000"/>
              </a:spcBef>
              <a:spcAft>
                <a:spcPts val="0"/>
              </a:spcAft>
              <a:buSzPts val="1000"/>
              <a:buNone/>
              <a:defRPr sz="1000"/>
            </a:lvl5pPr>
            <a:lvl6pPr marL="2743200" lvl="5" indent="-228600" algn="l">
              <a:lnSpc>
                <a:spcPct val="100000"/>
              </a:lnSpc>
              <a:spcBef>
                <a:spcPts val="1000"/>
              </a:spcBef>
              <a:spcAft>
                <a:spcPts val="0"/>
              </a:spcAft>
              <a:buSzPts val="1000"/>
              <a:buNone/>
              <a:defRPr sz="1000"/>
            </a:lvl6pPr>
            <a:lvl7pPr marL="3200400" lvl="6" indent="-228600" algn="l">
              <a:lnSpc>
                <a:spcPct val="100000"/>
              </a:lnSpc>
              <a:spcBef>
                <a:spcPts val="1000"/>
              </a:spcBef>
              <a:spcAft>
                <a:spcPts val="0"/>
              </a:spcAft>
              <a:buSzPts val="1000"/>
              <a:buNone/>
              <a:defRPr sz="1000"/>
            </a:lvl7pPr>
            <a:lvl8pPr marL="3657600" lvl="7" indent="-228600" algn="l">
              <a:lnSpc>
                <a:spcPct val="100000"/>
              </a:lnSpc>
              <a:spcBef>
                <a:spcPts val="1000"/>
              </a:spcBef>
              <a:spcAft>
                <a:spcPts val="0"/>
              </a:spcAft>
              <a:buSzPts val="1000"/>
              <a:buNone/>
              <a:defRPr sz="1000"/>
            </a:lvl8pPr>
            <a:lvl9pPr marL="4114800" lvl="8" indent="-228600" algn="l">
              <a:lnSpc>
                <a:spcPct val="100000"/>
              </a:lnSpc>
              <a:spcBef>
                <a:spcPts val="1000"/>
              </a:spcBef>
              <a:spcAft>
                <a:spcPts val="0"/>
              </a:spcAft>
              <a:buSzPts val="1000"/>
              <a:buNone/>
              <a:defRPr sz="1000"/>
            </a:lvl9pPr>
          </a:lstStyle>
          <a:p>
            <a:endParaRPr/>
          </a:p>
        </p:txBody>
      </p:sp>
      <p:sp>
        <p:nvSpPr>
          <p:cNvPr id="59" name="Google Shape;59;p13"/>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3"/>
          <p:cNvSpPr txBox="1">
            <a:spLocks noGrp="1"/>
          </p:cNvSpPr>
          <p:nvPr>
            <p:ph type="ftr" idx="11"/>
          </p:nvPr>
        </p:nvSpPr>
        <p:spPr>
          <a:xfrm>
            <a:off x="804672" y="6236208"/>
            <a:ext cx="5124797"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3"/>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808523" y="2243828"/>
            <a:ext cx="4494998" cy="1134640"/>
          </a:xfrm>
          <a:prstGeom prst="rect">
            <a:avLst/>
          </a:prstGeom>
          <a:solidFill>
            <a:srgbClr val="FFFFFF"/>
          </a:solidFill>
          <a:ln w="9525" cap="flat" cmpd="sng">
            <a:solidFill>
              <a:srgbClr val="404040"/>
            </a:solidFill>
            <a:prstDash val="solid"/>
            <a:round/>
            <a:headEnd type="none" w="sm" len="sm"/>
            <a:tailEnd type="none" w="sm" len="sm"/>
          </a:ln>
        </p:spPr>
        <p:txBody>
          <a:bodyPr spcFirstLastPara="1" wrap="square" lIns="182875" tIns="182875" rIns="182875" bIns="182875" anchor="ctr" anchorCtr="1">
            <a:noAutofit/>
          </a:bodyPr>
          <a:lstStyle>
            <a:lvl1pPr lvl="0" algn="ctr">
              <a:lnSpc>
                <a:spcPct val="90000"/>
              </a:lnSpc>
              <a:spcBef>
                <a:spcPts val="0"/>
              </a:spcBef>
              <a:spcAft>
                <a:spcPts val="0"/>
              </a:spcAft>
              <a:buClr>
                <a:srgbClr val="262626"/>
              </a:buClr>
              <a:buSzPts val="2200"/>
              <a:buFont typeface="Gill Sans"/>
              <a:buNone/>
              <a:defRPr sz="22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4"/>
          <p:cNvSpPr>
            <a:spLocks noGrp="1"/>
          </p:cNvSpPr>
          <p:nvPr>
            <p:ph type="pic" idx="2"/>
          </p:nvPr>
        </p:nvSpPr>
        <p:spPr>
          <a:xfrm>
            <a:off x="6095999" y="0"/>
            <a:ext cx="6102097" cy="6858000"/>
          </a:xfrm>
          <a:prstGeom prst="rect">
            <a:avLst/>
          </a:prstGeom>
          <a:solidFill>
            <a:srgbClr val="D8D8D8"/>
          </a:solidFill>
          <a:ln>
            <a:noFill/>
          </a:ln>
        </p:spPr>
      </p:sp>
      <p:sp>
        <p:nvSpPr>
          <p:cNvPr id="65" name="Google Shape;65;p14"/>
          <p:cNvSpPr txBox="1">
            <a:spLocks noGrp="1"/>
          </p:cNvSpPr>
          <p:nvPr>
            <p:ph type="body" idx="1"/>
          </p:nvPr>
        </p:nvSpPr>
        <p:spPr>
          <a:xfrm>
            <a:off x="1115568" y="3549918"/>
            <a:ext cx="3794760" cy="2194037"/>
          </a:xfrm>
          <a:prstGeom prst="rect">
            <a:avLst/>
          </a:prstGeom>
          <a:noFill/>
          <a:ln>
            <a:noFill/>
          </a:ln>
        </p:spPr>
        <p:txBody>
          <a:bodyPr spcFirstLastPara="1" wrap="square" lIns="91425" tIns="45700" rIns="91425" bIns="45700" anchor="t" anchorCtr="1">
            <a:normAutofit/>
          </a:bodyPr>
          <a:lstStyle>
            <a:lvl1pPr marL="457200" lvl="0" indent="-228600" algn="ctr">
              <a:lnSpc>
                <a:spcPct val="100000"/>
              </a:lnSpc>
              <a:spcBef>
                <a:spcPts val="1000"/>
              </a:spcBef>
              <a:spcAft>
                <a:spcPts val="0"/>
              </a:spcAft>
              <a:buSzPts val="1500"/>
              <a:buNone/>
              <a:defRPr sz="1500">
                <a:solidFill>
                  <a:schemeClr val="dk1"/>
                </a:solidFill>
              </a:defRPr>
            </a:lvl1pPr>
            <a:lvl2pPr marL="914400" lvl="1" indent="-228600" algn="l">
              <a:lnSpc>
                <a:spcPct val="100000"/>
              </a:lnSpc>
              <a:spcBef>
                <a:spcPts val="1000"/>
              </a:spcBef>
              <a:spcAft>
                <a:spcPts val="0"/>
              </a:spcAft>
              <a:buSzPts val="1400"/>
              <a:buNone/>
              <a:defRPr sz="1400"/>
            </a:lvl2pPr>
            <a:lvl3pPr marL="1371600" lvl="2" indent="-228600" algn="l">
              <a:lnSpc>
                <a:spcPct val="100000"/>
              </a:lnSpc>
              <a:spcBef>
                <a:spcPts val="1000"/>
              </a:spcBef>
              <a:spcAft>
                <a:spcPts val="0"/>
              </a:spcAft>
              <a:buSzPts val="1200"/>
              <a:buNone/>
              <a:defRPr sz="1200"/>
            </a:lvl3pPr>
            <a:lvl4pPr marL="1828800" lvl="3" indent="-228600" algn="l">
              <a:lnSpc>
                <a:spcPct val="100000"/>
              </a:lnSpc>
              <a:spcBef>
                <a:spcPts val="1000"/>
              </a:spcBef>
              <a:spcAft>
                <a:spcPts val="0"/>
              </a:spcAft>
              <a:buSzPts val="1000"/>
              <a:buNone/>
              <a:defRPr sz="1000"/>
            </a:lvl4pPr>
            <a:lvl5pPr marL="2286000" lvl="4" indent="-228600" algn="l">
              <a:lnSpc>
                <a:spcPct val="100000"/>
              </a:lnSpc>
              <a:spcBef>
                <a:spcPts val="1000"/>
              </a:spcBef>
              <a:spcAft>
                <a:spcPts val="0"/>
              </a:spcAft>
              <a:buSzPts val="1000"/>
              <a:buNone/>
              <a:defRPr sz="1000"/>
            </a:lvl5pPr>
            <a:lvl6pPr marL="2743200" lvl="5" indent="-228600" algn="l">
              <a:lnSpc>
                <a:spcPct val="100000"/>
              </a:lnSpc>
              <a:spcBef>
                <a:spcPts val="1000"/>
              </a:spcBef>
              <a:spcAft>
                <a:spcPts val="0"/>
              </a:spcAft>
              <a:buSzPts val="1000"/>
              <a:buNone/>
              <a:defRPr sz="1000"/>
            </a:lvl6pPr>
            <a:lvl7pPr marL="3200400" lvl="6" indent="-228600" algn="l">
              <a:lnSpc>
                <a:spcPct val="100000"/>
              </a:lnSpc>
              <a:spcBef>
                <a:spcPts val="1000"/>
              </a:spcBef>
              <a:spcAft>
                <a:spcPts val="0"/>
              </a:spcAft>
              <a:buSzPts val="1000"/>
              <a:buNone/>
              <a:defRPr sz="1000"/>
            </a:lvl7pPr>
            <a:lvl8pPr marL="3657600" lvl="7" indent="-228600" algn="l">
              <a:lnSpc>
                <a:spcPct val="100000"/>
              </a:lnSpc>
              <a:spcBef>
                <a:spcPts val="1000"/>
              </a:spcBef>
              <a:spcAft>
                <a:spcPts val="0"/>
              </a:spcAft>
              <a:buSzPts val="1000"/>
              <a:buNone/>
              <a:defRPr sz="1000"/>
            </a:lvl8pPr>
            <a:lvl9pPr marL="4114800" lvl="8" indent="-228600" algn="l">
              <a:lnSpc>
                <a:spcPct val="100000"/>
              </a:lnSpc>
              <a:spcBef>
                <a:spcPts val="1000"/>
              </a:spcBef>
              <a:spcAft>
                <a:spcPts val="0"/>
              </a:spcAft>
              <a:buSzPts val="1000"/>
              <a:buNone/>
              <a:defRPr sz="1000"/>
            </a:lvl9pPr>
          </a:lstStyle>
          <a:p>
            <a:endParaRPr/>
          </a:p>
        </p:txBody>
      </p:sp>
      <p:sp>
        <p:nvSpPr>
          <p:cNvPr id="66" name="Google Shape;66;p14"/>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4"/>
          <p:cNvSpPr txBox="1">
            <a:spLocks noGrp="1"/>
          </p:cNvSpPr>
          <p:nvPr>
            <p:ph type="ftr" idx="11"/>
          </p:nvPr>
        </p:nvSpPr>
        <p:spPr>
          <a:xfrm>
            <a:off x="804672" y="6236208"/>
            <a:ext cx="5124797"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4"/>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2231136" y="964692"/>
            <a:ext cx="7729728" cy="118872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marR="0" lvl="0" algn="ctr" rtl="0">
              <a:lnSpc>
                <a:spcPct val="90000"/>
              </a:lnSpc>
              <a:spcBef>
                <a:spcPts val="0"/>
              </a:spcBef>
              <a:spcAft>
                <a:spcPts val="0"/>
              </a:spcAft>
              <a:buClr>
                <a:srgbClr val="262626"/>
              </a:buClr>
              <a:buSzPts val="2800"/>
              <a:buFont typeface="Gill Sans"/>
              <a:buNone/>
              <a:defRPr sz="2800" b="0" i="0" u="none" strike="noStrike" cap="none">
                <a:solidFill>
                  <a:srgbClr val="262626"/>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5"/>
          <p:cNvSpPr txBox="1">
            <a:spLocks noGrp="1"/>
          </p:cNvSpPr>
          <p:nvPr>
            <p:ph type="body" idx="1"/>
          </p:nvPr>
        </p:nvSpPr>
        <p:spPr>
          <a:xfrm>
            <a:off x="2231136" y="2638044"/>
            <a:ext cx="7729728" cy="3101983"/>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1000"/>
              </a:spcBef>
              <a:spcAft>
                <a:spcPts val="0"/>
              </a:spcAft>
              <a:buClr>
                <a:schemeClr val="accent2"/>
              </a:buClr>
              <a:buSzPts val="1800"/>
              <a:buFont typeface="Arial"/>
              <a:buChar char="•"/>
              <a:defRPr sz="1800" b="0" i="0" u="none" strike="noStrike" cap="none">
                <a:solidFill>
                  <a:srgbClr val="262626"/>
                </a:solidFill>
                <a:latin typeface="Gill Sans"/>
                <a:ea typeface="Gill Sans"/>
                <a:cs typeface="Gill Sans"/>
                <a:sym typeface="Gill Sans"/>
              </a:defRPr>
            </a:lvl1pPr>
            <a:lvl2pPr marL="914400" marR="0" lvl="1"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2pPr>
            <a:lvl3pPr marL="1371600" marR="0" lvl="2"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3pPr>
            <a:lvl4pPr marL="1828800" marR="0" lvl="3"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4pPr>
            <a:lvl5pPr marL="2286000" marR="0" lvl="4"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5pPr>
            <a:lvl6pPr marL="2743200" marR="0" lvl="5"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6pPr>
            <a:lvl7pPr marL="3200400" marR="0" lvl="6"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7pPr>
            <a:lvl8pPr marL="3657600" marR="0" lvl="7"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8pPr>
            <a:lvl9pPr marL="4114800" marR="0" lvl="8"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9pPr>
          </a:lstStyle>
          <a:p>
            <a:endParaRPr/>
          </a:p>
        </p:txBody>
      </p:sp>
      <p:sp>
        <p:nvSpPr>
          <p:cNvPr id="8" name="Google Shape;8;p5"/>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9" name="Google Shape;9;p5"/>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0" name="Google Shape;10;p5"/>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marR="0" lvl="0" indent="0" algn="ctr" rtl="0">
              <a:spcBef>
                <a:spcPts val="0"/>
              </a:spcBef>
              <a:buNone/>
              <a:defRPr sz="1100" b="0" i="0" u="none" strike="noStrike" cap="none">
                <a:solidFill>
                  <a:srgbClr val="FFFFFF"/>
                </a:solidFill>
                <a:latin typeface="Gill Sans"/>
                <a:ea typeface="Gill Sans"/>
                <a:cs typeface="Gill Sans"/>
                <a:sym typeface="Gill Sans"/>
              </a:defRPr>
            </a:lvl1pPr>
            <a:lvl2pPr marL="0" marR="0" lvl="1" indent="0" algn="ctr" rtl="0">
              <a:spcBef>
                <a:spcPts val="0"/>
              </a:spcBef>
              <a:buNone/>
              <a:defRPr sz="1100" b="0" i="0" u="none" strike="noStrike" cap="none">
                <a:solidFill>
                  <a:srgbClr val="FFFFFF"/>
                </a:solidFill>
                <a:latin typeface="Gill Sans"/>
                <a:ea typeface="Gill Sans"/>
                <a:cs typeface="Gill Sans"/>
                <a:sym typeface="Gill Sans"/>
              </a:defRPr>
            </a:lvl2pPr>
            <a:lvl3pPr marL="0" marR="0" lvl="2" indent="0" algn="ctr" rtl="0">
              <a:spcBef>
                <a:spcPts val="0"/>
              </a:spcBef>
              <a:buNone/>
              <a:defRPr sz="1100" b="0" i="0" u="none" strike="noStrike" cap="none">
                <a:solidFill>
                  <a:srgbClr val="FFFFFF"/>
                </a:solidFill>
                <a:latin typeface="Gill Sans"/>
                <a:ea typeface="Gill Sans"/>
                <a:cs typeface="Gill Sans"/>
                <a:sym typeface="Gill Sans"/>
              </a:defRPr>
            </a:lvl3pPr>
            <a:lvl4pPr marL="0" marR="0" lvl="3" indent="0" algn="ctr" rtl="0">
              <a:spcBef>
                <a:spcPts val="0"/>
              </a:spcBef>
              <a:buNone/>
              <a:defRPr sz="1100" b="0" i="0" u="none" strike="noStrike" cap="none">
                <a:solidFill>
                  <a:srgbClr val="FFFFFF"/>
                </a:solidFill>
                <a:latin typeface="Gill Sans"/>
                <a:ea typeface="Gill Sans"/>
                <a:cs typeface="Gill Sans"/>
                <a:sym typeface="Gill Sans"/>
              </a:defRPr>
            </a:lvl4pPr>
            <a:lvl5pPr marL="0" marR="0" lvl="4" indent="0" algn="ctr" rtl="0">
              <a:spcBef>
                <a:spcPts val="0"/>
              </a:spcBef>
              <a:buNone/>
              <a:defRPr sz="1100" b="0" i="0" u="none" strike="noStrike" cap="none">
                <a:solidFill>
                  <a:srgbClr val="FFFFFF"/>
                </a:solidFill>
                <a:latin typeface="Gill Sans"/>
                <a:ea typeface="Gill Sans"/>
                <a:cs typeface="Gill Sans"/>
                <a:sym typeface="Gill Sans"/>
              </a:defRPr>
            </a:lvl5pPr>
            <a:lvl6pPr marL="0" marR="0" lvl="5" indent="0" algn="ctr" rtl="0">
              <a:spcBef>
                <a:spcPts val="0"/>
              </a:spcBef>
              <a:buNone/>
              <a:defRPr sz="1100" b="0" i="0" u="none" strike="noStrike" cap="none">
                <a:solidFill>
                  <a:srgbClr val="FFFFFF"/>
                </a:solidFill>
                <a:latin typeface="Gill Sans"/>
                <a:ea typeface="Gill Sans"/>
                <a:cs typeface="Gill Sans"/>
                <a:sym typeface="Gill Sans"/>
              </a:defRPr>
            </a:lvl6pPr>
            <a:lvl7pPr marL="0" marR="0" lvl="6" indent="0" algn="ctr" rtl="0">
              <a:spcBef>
                <a:spcPts val="0"/>
              </a:spcBef>
              <a:buNone/>
              <a:defRPr sz="1100" b="0" i="0" u="none" strike="noStrike" cap="none">
                <a:solidFill>
                  <a:srgbClr val="FFFFFF"/>
                </a:solidFill>
                <a:latin typeface="Gill Sans"/>
                <a:ea typeface="Gill Sans"/>
                <a:cs typeface="Gill Sans"/>
                <a:sym typeface="Gill Sans"/>
              </a:defRPr>
            </a:lvl7pPr>
            <a:lvl8pPr marL="0" marR="0" lvl="7" indent="0" algn="ctr" rtl="0">
              <a:spcBef>
                <a:spcPts val="0"/>
              </a:spcBef>
              <a:buNone/>
              <a:defRPr sz="1100" b="0" i="0" u="none" strike="noStrike" cap="none">
                <a:solidFill>
                  <a:srgbClr val="FFFFFF"/>
                </a:solidFill>
                <a:latin typeface="Gill Sans"/>
                <a:ea typeface="Gill Sans"/>
                <a:cs typeface="Gill Sans"/>
                <a:sym typeface="Gill Sans"/>
              </a:defRPr>
            </a:lvl8pPr>
            <a:lvl9pPr marL="0" marR="0" lvl="8" indent="0" algn="ctr" rtl="0">
              <a:spcBef>
                <a:spcPts val="0"/>
              </a:spcBef>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hyperlink" Target="https://whiterosemaths.com/resources?year=year-1#supportingmaterialsAddition%20and%20subtraction%20calculation%20policy%20(1).pdf"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mailto:ann.bell1@school360.co.uk"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1.png"/><Relationship Id="rId4" Type="http://schemas.openxmlformats.org/officeDocument/2006/relationships/image" Target="../media/image20.pn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2.png"/><Relationship Id="rId10" Type="http://schemas.openxmlformats.org/officeDocument/2006/relationships/image" Target="../media/image8.png"/><Relationship Id="rId4" Type="http://schemas.openxmlformats.org/officeDocument/2006/relationships/image" Target="../media/image1.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hiterosemaths.com/resources/1-minute-maths#download"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
          <p:cNvSpPr txBox="1"/>
          <p:nvPr/>
        </p:nvSpPr>
        <p:spPr>
          <a:xfrm>
            <a:off x="2995904" y="364617"/>
            <a:ext cx="6363622"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0" i="0" u="none" strike="noStrike" cap="none">
                <a:solidFill>
                  <a:srgbClr val="FF0000"/>
                </a:solidFill>
                <a:latin typeface="Gill Sans"/>
                <a:ea typeface="Gill Sans"/>
                <a:cs typeface="Gill Sans"/>
                <a:sym typeface="Gill Sans"/>
              </a:rPr>
              <a:t>Learning maths </a:t>
            </a:r>
            <a:endParaRPr/>
          </a:p>
          <a:p>
            <a:pPr marL="0" marR="0" lvl="0" indent="0" algn="ctr" rtl="0">
              <a:spcBef>
                <a:spcPts val="0"/>
              </a:spcBef>
              <a:spcAft>
                <a:spcPts val="0"/>
              </a:spcAft>
              <a:buNone/>
            </a:pPr>
            <a:r>
              <a:rPr lang="en-GB" sz="4400" b="0" i="0" u="none" strike="noStrike" cap="none">
                <a:solidFill>
                  <a:srgbClr val="FF0000"/>
                </a:solidFill>
                <a:latin typeface="Gill Sans"/>
                <a:ea typeface="Gill Sans"/>
                <a:cs typeface="Gill Sans"/>
                <a:sym typeface="Gill Sans"/>
              </a:rPr>
              <a:t>at Seghill First School</a:t>
            </a:r>
            <a:endParaRPr sz="4400" b="0" i="0" u="none" strike="noStrike" cap="none">
              <a:solidFill>
                <a:srgbClr val="FF0000"/>
              </a:solidFill>
              <a:latin typeface="Gill Sans"/>
              <a:ea typeface="Gill Sans"/>
              <a:cs typeface="Gill Sans"/>
              <a:sym typeface="Gill Sans"/>
            </a:endParaRPr>
          </a:p>
        </p:txBody>
      </p:sp>
      <p:pic>
        <p:nvPicPr>
          <p:cNvPr id="86" name="Google Shape;86;p1"/>
          <p:cNvPicPr preferRelativeResize="0"/>
          <p:nvPr/>
        </p:nvPicPr>
        <p:blipFill rotWithShape="1">
          <a:blip r:embed="rId3">
            <a:alphaModFix/>
          </a:blip>
          <a:srcRect/>
          <a:stretch/>
        </p:blipFill>
        <p:spPr>
          <a:xfrm>
            <a:off x="560442" y="5103961"/>
            <a:ext cx="3057969" cy="1236200"/>
          </a:xfrm>
          <a:prstGeom prst="rect">
            <a:avLst/>
          </a:prstGeom>
          <a:noFill/>
          <a:ln>
            <a:noFill/>
          </a:ln>
        </p:spPr>
      </p:pic>
      <p:pic>
        <p:nvPicPr>
          <p:cNvPr id="87" name="Google Shape;87;p1"/>
          <p:cNvPicPr preferRelativeResize="0"/>
          <p:nvPr/>
        </p:nvPicPr>
        <p:blipFill rotWithShape="1">
          <a:blip r:embed="rId4">
            <a:alphaModFix/>
          </a:blip>
          <a:srcRect/>
          <a:stretch/>
        </p:blipFill>
        <p:spPr>
          <a:xfrm>
            <a:off x="674295" y="2862910"/>
            <a:ext cx="1805415" cy="1414317"/>
          </a:xfrm>
          <a:prstGeom prst="rect">
            <a:avLst/>
          </a:prstGeom>
          <a:noFill/>
          <a:ln>
            <a:noFill/>
          </a:ln>
        </p:spPr>
      </p:pic>
      <p:pic>
        <p:nvPicPr>
          <p:cNvPr id="88" name="Google Shape;88;p1"/>
          <p:cNvPicPr preferRelativeResize="0"/>
          <p:nvPr/>
        </p:nvPicPr>
        <p:blipFill rotWithShape="1">
          <a:blip r:embed="rId5">
            <a:alphaModFix/>
          </a:blip>
          <a:srcRect/>
          <a:stretch/>
        </p:blipFill>
        <p:spPr>
          <a:xfrm>
            <a:off x="309562" y="364617"/>
            <a:ext cx="2534882" cy="1899557"/>
          </a:xfrm>
          <a:prstGeom prst="rect">
            <a:avLst/>
          </a:prstGeom>
          <a:noFill/>
          <a:ln>
            <a:noFill/>
          </a:ln>
        </p:spPr>
      </p:pic>
      <p:pic>
        <p:nvPicPr>
          <p:cNvPr id="89" name="Google Shape;89;p1"/>
          <p:cNvPicPr preferRelativeResize="0"/>
          <p:nvPr/>
        </p:nvPicPr>
        <p:blipFill rotWithShape="1">
          <a:blip r:embed="rId6">
            <a:alphaModFix/>
          </a:blip>
          <a:srcRect/>
          <a:stretch/>
        </p:blipFill>
        <p:spPr>
          <a:xfrm>
            <a:off x="9359526" y="364617"/>
            <a:ext cx="2247900" cy="1628775"/>
          </a:xfrm>
          <a:prstGeom prst="rect">
            <a:avLst/>
          </a:prstGeom>
          <a:noFill/>
          <a:ln>
            <a:noFill/>
          </a:ln>
        </p:spPr>
      </p:pic>
      <p:pic>
        <p:nvPicPr>
          <p:cNvPr id="90" name="Google Shape;90;p1"/>
          <p:cNvPicPr preferRelativeResize="0"/>
          <p:nvPr/>
        </p:nvPicPr>
        <p:blipFill rotWithShape="1">
          <a:blip r:embed="rId7">
            <a:alphaModFix/>
          </a:blip>
          <a:srcRect/>
          <a:stretch/>
        </p:blipFill>
        <p:spPr>
          <a:xfrm>
            <a:off x="8646614" y="4880580"/>
            <a:ext cx="2960812" cy="1552621"/>
          </a:xfrm>
          <a:prstGeom prst="rect">
            <a:avLst/>
          </a:prstGeom>
          <a:noFill/>
          <a:ln>
            <a:noFill/>
          </a:ln>
        </p:spPr>
      </p:pic>
      <p:pic>
        <p:nvPicPr>
          <p:cNvPr id="91" name="Google Shape;91;p1"/>
          <p:cNvPicPr preferRelativeResize="0"/>
          <p:nvPr/>
        </p:nvPicPr>
        <p:blipFill rotWithShape="1">
          <a:blip r:embed="rId8">
            <a:alphaModFix/>
          </a:blip>
          <a:srcRect/>
          <a:stretch/>
        </p:blipFill>
        <p:spPr>
          <a:xfrm>
            <a:off x="4310786" y="4927659"/>
            <a:ext cx="3643452" cy="1435299"/>
          </a:xfrm>
          <a:prstGeom prst="rect">
            <a:avLst/>
          </a:prstGeom>
          <a:noFill/>
          <a:ln>
            <a:noFill/>
          </a:ln>
        </p:spPr>
      </p:pic>
      <p:pic>
        <p:nvPicPr>
          <p:cNvPr id="92" name="Google Shape;92;p1"/>
          <p:cNvPicPr preferRelativeResize="0"/>
          <p:nvPr/>
        </p:nvPicPr>
        <p:blipFill rotWithShape="1">
          <a:blip r:embed="rId9">
            <a:alphaModFix/>
          </a:blip>
          <a:srcRect/>
          <a:stretch/>
        </p:blipFill>
        <p:spPr>
          <a:xfrm>
            <a:off x="4605963" y="2274431"/>
            <a:ext cx="2591853" cy="1952475"/>
          </a:xfrm>
          <a:prstGeom prst="rect">
            <a:avLst/>
          </a:prstGeom>
          <a:noFill/>
          <a:ln>
            <a:noFill/>
          </a:ln>
        </p:spPr>
      </p:pic>
      <p:pic>
        <p:nvPicPr>
          <p:cNvPr id="93" name="Google Shape;93;p1"/>
          <p:cNvPicPr preferRelativeResize="0"/>
          <p:nvPr/>
        </p:nvPicPr>
        <p:blipFill>
          <a:blip r:embed="rId10">
            <a:alphaModFix/>
          </a:blip>
          <a:stretch>
            <a:fillRect/>
          </a:stretch>
        </p:blipFill>
        <p:spPr>
          <a:xfrm>
            <a:off x="8060903" y="2153324"/>
            <a:ext cx="3378125" cy="2277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5"/>
        <p:cNvGrpSpPr/>
        <p:nvPr/>
      </p:nvGrpSpPr>
      <p:grpSpPr>
        <a:xfrm>
          <a:off x="0" y="0"/>
          <a:ext cx="0" cy="0"/>
          <a:chOff x="0" y="0"/>
          <a:chExt cx="0" cy="0"/>
        </a:xfrm>
      </p:grpSpPr>
      <p:sp>
        <p:nvSpPr>
          <p:cNvPr id="166" name="Google Shape;166;g10e7c540ac8_0_6"/>
          <p:cNvSpPr txBox="1"/>
          <p:nvPr/>
        </p:nvSpPr>
        <p:spPr>
          <a:xfrm>
            <a:off x="1790337" y="483128"/>
            <a:ext cx="81870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b="0" i="0" u="none" strike="noStrike" cap="none">
                <a:solidFill>
                  <a:srgbClr val="FF0000"/>
                </a:solidFill>
                <a:latin typeface="Gill Sans"/>
                <a:ea typeface="Gill Sans"/>
                <a:cs typeface="Gill Sans"/>
                <a:sym typeface="Gill Sans"/>
              </a:rPr>
              <a:t>Virtual Coffee Morning - Maths</a:t>
            </a:r>
            <a:endParaRPr sz="3200" b="0" i="0" u="none" strike="noStrike" cap="none">
              <a:solidFill>
                <a:srgbClr val="FF0000"/>
              </a:solidFill>
              <a:latin typeface="Gill Sans"/>
              <a:ea typeface="Gill Sans"/>
              <a:cs typeface="Gill Sans"/>
              <a:sym typeface="Gill Sans"/>
            </a:endParaRPr>
          </a:p>
        </p:txBody>
      </p:sp>
      <p:sp>
        <p:nvSpPr>
          <p:cNvPr id="167" name="Google Shape;167;g10e7c540ac8_0_6"/>
          <p:cNvSpPr txBox="1"/>
          <p:nvPr/>
        </p:nvSpPr>
        <p:spPr>
          <a:xfrm>
            <a:off x="1045650" y="1068125"/>
            <a:ext cx="10100700" cy="5043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u="sng">
                <a:solidFill>
                  <a:srgbClr val="FF0000"/>
                </a:solidFill>
                <a:latin typeface="Gill Sans"/>
                <a:ea typeface="Gill Sans"/>
                <a:cs typeface="Gill Sans"/>
                <a:sym typeface="Gill Sans"/>
              </a:rPr>
              <a:t>Calculating and using the representations</a:t>
            </a:r>
            <a:endParaRPr sz="2200" b="0" i="0" u="none" strike="noStrike" cap="none">
              <a:solidFill>
                <a:srgbClr val="FF0000"/>
              </a:solidFill>
              <a:latin typeface="Gill Sans"/>
              <a:ea typeface="Gill Sans"/>
              <a:cs typeface="Gill Sans"/>
              <a:sym typeface="Gill Sans"/>
            </a:endParaRPr>
          </a:p>
          <a:p>
            <a:pPr marL="0" lvl="0" indent="0" algn="l" rtl="0">
              <a:lnSpc>
                <a:spcPct val="115000"/>
              </a:lnSpc>
              <a:spcBef>
                <a:spcPts val="0"/>
              </a:spcBef>
              <a:spcAft>
                <a:spcPts val="0"/>
              </a:spcAft>
              <a:buNone/>
            </a:pPr>
            <a:r>
              <a:rPr lang="en-GB" sz="2200">
                <a:solidFill>
                  <a:srgbClr val="FF0000"/>
                </a:solidFill>
                <a:latin typeface="Gill Sans"/>
                <a:ea typeface="Gill Sans"/>
                <a:cs typeface="Gill Sans"/>
                <a:sym typeface="Gill Sans"/>
              </a:rPr>
              <a:t>Calculating refers to the four number operations of adding, subtracting, multiplying and dividing.</a:t>
            </a:r>
            <a:endParaRPr sz="2200">
              <a:solidFill>
                <a:srgbClr val="FF0000"/>
              </a:solidFill>
              <a:latin typeface="Gill Sans"/>
              <a:ea typeface="Gill Sans"/>
              <a:cs typeface="Gill Sans"/>
              <a:sym typeface="Gill Sans"/>
            </a:endParaRPr>
          </a:p>
          <a:p>
            <a:pPr marL="0" lvl="0" indent="0" algn="l" rtl="0">
              <a:lnSpc>
                <a:spcPct val="115000"/>
              </a:lnSpc>
              <a:spcBef>
                <a:spcPts val="1200"/>
              </a:spcBef>
              <a:spcAft>
                <a:spcPts val="0"/>
              </a:spcAft>
              <a:buNone/>
            </a:pPr>
            <a:r>
              <a:rPr lang="en-GB" sz="2200">
                <a:solidFill>
                  <a:srgbClr val="FF0000"/>
                </a:solidFill>
                <a:latin typeface="Gill Sans"/>
                <a:ea typeface="Gill Sans"/>
                <a:cs typeface="Gill Sans"/>
                <a:sym typeface="Gill Sans"/>
              </a:rPr>
              <a:t>If you would like to read more about calculating with manipulatives and the approach we use please:</a:t>
            </a:r>
            <a:endParaRPr sz="2200">
              <a:solidFill>
                <a:srgbClr val="FF0000"/>
              </a:solidFill>
              <a:latin typeface="Gill Sans"/>
              <a:ea typeface="Gill Sans"/>
              <a:cs typeface="Gill Sans"/>
              <a:sym typeface="Gill Sans"/>
            </a:endParaRPr>
          </a:p>
          <a:p>
            <a:pPr marL="457200" lvl="0" indent="-368300" algn="l" rtl="0">
              <a:lnSpc>
                <a:spcPct val="115000"/>
              </a:lnSpc>
              <a:spcBef>
                <a:spcPts val="1200"/>
              </a:spcBef>
              <a:spcAft>
                <a:spcPts val="0"/>
              </a:spcAft>
              <a:buClr>
                <a:srgbClr val="FF0000"/>
              </a:buClr>
              <a:buSzPts val="2200"/>
              <a:buFont typeface="Gill Sans"/>
              <a:buChar char="●"/>
            </a:pPr>
            <a:r>
              <a:rPr lang="en-GB" sz="2200">
                <a:solidFill>
                  <a:srgbClr val="FF0000"/>
                </a:solidFill>
                <a:latin typeface="Gill Sans"/>
                <a:ea typeface="Gill Sans"/>
                <a:cs typeface="Gill Sans"/>
                <a:sym typeface="Gill Sans"/>
              </a:rPr>
              <a:t>Follow this link to the White Rose Maths website. Scroll down and then click on the link titled calculation policy.</a:t>
            </a:r>
            <a:endParaRPr sz="2200">
              <a:solidFill>
                <a:srgbClr val="FF0000"/>
              </a:solidFill>
              <a:latin typeface="Gill Sans"/>
              <a:ea typeface="Gill Sans"/>
              <a:cs typeface="Gill Sans"/>
              <a:sym typeface="Gill Sans"/>
            </a:endParaRPr>
          </a:p>
          <a:p>
            <a:pPr marL="0" lvl="0" indent="0" algn="l" rtl="0">
              <a:lnSpc>
                <a:spcPct val="115000"/>
              </a:lnSpc>
              <a:spcBef>
                <a:spcPts val="1200"/>
              </a:spcBef>
              <a:spcAft>
                <a:spcPts val="0"/>
              </a:spcAft>
              <a:buNone/>
            </a:pPr>
            <a:r>
              <a:rPr lang="en-GB" sz="2200" u="sng">
                <a:solidFill>
                  <a:schemeClr val="hlink"/>
                </a:solidFill>
                <a:latin typeface="Gill Sans"/>
                <a:ea typeface="Gill Sans"/>
                <a:cs typeface="Gill Sans"/>
                <a:sym typeface="Gill Sans"/>
                <a:hlinkClick r:id="rId3"/>
              </a:rPr>
              <a:t>https://whiterosemaths.com/resources?year=year-1#supportingmaterialsAddition%20and%20subtraction%20calculation%20policy%20(1).pdf</a:t>
            </a:r>
            <a:endParaRPr sz="2200">
              <a:solidFill>
                <a:srgbClr val="FF0000"/>
              </a:solidFill>
              <a:latin typeface="Gill Sans"/>
              <a:ea typeface="Gill Sans"/>
              <a:cs typeface="Gill Sans"/>
              <a:sym typeface="Gill Sans"/>
            </a:endParaRPr>
          </a:p>
          <a:p>
            <a:pPr marL="0" lvl="0" indent="0" algn="l" rtl="0">
              <a:lnSpc>
                <a:spcPct val="115000"/>
              </a:lnSpc>
              <a:spcBef>
                <a:spcPts val="1200"/>
              </a:spcBef>
              <a:spcAft>
                <a:spcPts val="0"/>
              </a:spcAft>
              <a:buNone/>
            </a:pPr>
            <a:r>
              <a:rPr lang="en-GB" sz="2200">
                <a:solidFill>
                  <a:srgbClr val="FF0000"/>
                </a:solidFill>
                <a:latin typeface="Gill Sans"/>
                <a:ea typeface="Gill Sans"/>
                <a:cs typeface="Gill Sans"/>
                <a:sym typeface="Gill Sans"/>
              </a:rPr>
              <a:t>OR</a:t>
            </a:r>
            <a:endParaRPr sz="2200">
              <a:solidFill>
                <a:srgbClr val="FF0000"/>
              </a:solidFill>
              <a:latin typeface="Gill Sans"/>
              <a:ea typeface="Gill Sans"/>
              <a:cs typeface="Gill Sans"/>
              <a:sym typeface="Gill Sans"/>
            </a:endParaRPr>
          </a:p>
          <a:p>
            <a:pPr marL="457200" lvl="0" indent="-368300" algn="l" rtl="0">
              <a:lnSpc>
                <a:spcPct val="115000"/>
              </a:lnSpc>
              <a:spcBef>
                <a:spcPts val="1200"/>
              </a:spcBef>
              <a:spcAft>
                <a:spcPts val="0"/>
              </a:spcAft>
              <a:buClr>
                <a:srgbClr val="FF0000"/>
              </a:buClr>
              <a:buSzPts val="2200"/>
              <a:buFont typeface="Gill Sans"/>
              <a:buChar char="●"/>
            </a:pPr>
            <a:r>
              <a:rPr lang="en-GB" sz="2200">
                <a:solidFill>
                  <a:srgbClr val="FF0000"/>
                </a:solidFill>
                <a:latin typeface="Gill Sans"/>
                <a:ea typeface="Gill Sans"/>
                <a:cs typeface="Gill Sans"/>
                <a:sym typeface="Gill Sans"/>
              </a:rPr>
              <a:t>email any questions to </a:t>
            </a:r>
            <a:r>
              <a:rPr lang="en-GB" sz="2200" u="sng">
                <a:solidFill>
                  <a:schemeClr val="hlink"/>
                </a:solidFill>
                <a:latin typeface="Gill Sans"/>
                <a:ea typeface="Gill Sans"/>
                <a:cs typeface="Gill Sans"/>
                <a:sym typeface="Gill Sans"/>
                <a:hlinkClick r:id="rId4"/>
              </a:rPr>
              <a:t>anna.bell1@school360.co.uk</a:t>
            </a:r>
            <a:endParaRPr sz="1700">
              <a:solidFill>
                <a:srgbClr val="FF0000"/>
              </a:solidFill>
              <a:latin typeface="Gill Sans"/>
              <a:ea typeface="Gill Sans"/>
              <a:cs typeface="Gill Sans"/>
              <a:sym typeface="Gill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
        <p:cNvGrpSpPr/>
        <p:nvPr/>
      </p:nvGrpSpPr>
      <p:grpSpPr>
        <a:xfrm>
          <a:off x="0" y="0"/>
          <a:ext cx="0" cy="0"/>
          <a:chOff x="0" y="0"/>
          <a:chExt cx="0" cy="0"/>
        </a:xfrm>
      </p:grpSpPr>
      <p:sp>
        <p:nvSpPr>
          <p:cNvPr id="172" name="Google Shape;172;p2"/>
          <p:cNvSpPr txBox="1"/>
          <p:nvPr/>
        </p:nvSpPr>
        <p:spPr>
          <a:xfrm>
            <a:off x="2995904" y="364617"/>
            <a:ext cx="6363600" cy="1893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900">
                <a:solidFill>
                  <a:srgbClr val="FF0000"/>
                </a:solidFill>
                <a:latin typeface="Gill Sans"/>
                <a:ea typeface="Gill Sans"/>
                <a:cs typeface="Gill Sans"/>
                <a:sym typeface="Gill Sans"/>
              </a:rPr>
              <a:t>Thank you for taking the time to to find out about l</a:t>
            </a:r>
            <a:r>
              <a:rPr lang="en-GB" sz="3900" b="0" i="0" u="none" strike="noStrike" cap="none">
                <a:solidFill>
                  <a:srgbClr val="FF0000"/>
                </a:solidFill>
                <a:latin typeface="Gill Sans"/>
                <a:ea typeface="Gill Sans"/>
                <a:cs typeface="Gill Sans"/>
                <a:sym typeface="Gill Sans"/>
              </a:rPr>
              <a:t>earning maths</a:t>
            </a:r>
            <a:r>
              <a:rPr lang="en-GB" sz="3900">
                <a:solidFill>
                  <a:srgbClr val="FF0000"/>
                </a:solidFill>
                <a:latin typeface="Gill Sans"/>
                <a:ea typeface="Gill Sans"/>
                <a:cs typeface="Gill Sans"/>
                <a:sym typeface="Gill Sans"/>
              </a:rPr>
              <a:t> at </a:t>
            </a:r>
            <a:r>
              <a:rPr lang="en-GB" sz="3900" b="0" i="0" u="none" strike="noStrike" cap="none">
                <a:solidFill>
                  <a:srgbClr val="FF0000"/>
                </a:solidFill>
                <a:latin typeface="Gill Sans"/>
                <a:ea typeface="Gill Sans"/>
                <a:cs typeface="Gill Sans"/>
                <a:sym typeface="Gill Sans"/>
              </a:rPr>
              <a:t>Seghill First School</a:t>
            </a:r>
            <a:endParaRPr sz="3900" b="0" i="0" u="none" strike="noStrike" cap="none">
              <a:solidFill>
                <a:srgbClr val="FF0000"/>
              </a:solidFill>
              <a:latin typeface="Gill Sans"/>
              <a:ea typeface="Gill Sans"/>
              <a:cs typeface="Gill Sans"/>
              <a:sym typeface="Gill Sans"/>
            </a:endParaRPr>
          </a:p>
        </p:txBody>
      </p:sp>
      <p:pic>
        <p:nvPicPr>
          <p:cNvPr id="173" name="Google Shape;173;p2"/>
          <p:cNvPicPr preferRelativeResize="0"/>
          <p:nvPr/>
        </p:nvPicPr>
        <p:blipFill rotWithShape="1">
          <a:blip r:embed="rId3">
            <a:alphaModFix/>
          </a:blip>
          <a:srcRect/>
          <a:stretch/>
        </p:blipFill>
        <p:spPr>
          <a:xfrm>
            <a:off x="804641" y="238700"/>
            <a:ext cx="1868219" cy="1807563"/>
          </a:xfrm>
          <a:prstGeom prst="rect">
            <a:avLst/>
          </a:prstGeom>
          <a:noFill/>
          <a:ln>
            <a:noFill/>
          </a:ln>
        </p:spPr>
      </p:pic>
      <p:pic>
        <p:nvPicPr>
          <p:cNvPr id="174" name="Google Shape;174;p2"/>
          <p:cNvPicPr preferRelativeResize="0"/>
          <p:nvPr/>
        </p:nvPicPr>
        <p:blipFill rotWithShape="1">
          <a:blip r:embed="rId4">
            <a:alphaModFix/>
          </a:blip>
          <a:srcRect/>
          <a:stretch/>
        </p:blipFill>
        <p:spPr>
          <a:xfrm>
            <a:off x="10222188" y="141263"/>
            <a:ext cx="1066800" cy="1905000"/>
          </a:xfrm>
          <a:prstGeom prst="rect">
            <a:avLst/>
          </a:prstGeom>
          <a:noFill/>
          <a:ln>
            <a:noFill/>
          </a:ln>
        </p:spPr>
      </p:pic>
      <p:pic>
        <p:nvPicPr>
          <p:cNvPr id="175" name="Google Shape;175;p2"/>
          <p:cNvPicPr preferRelativeResize="0"/>
          <p:nvPr/>
        </p:nvPicPr>
        <p:blipFill rotWithShape="1">
          <a:blip r:embed="rId5">
            <a:alphaModFix/>
          </a:blip>
          <a:srcRect/>
          <a:stretch/>
        </p:blipFill>
        <p:spPr>
          <a:xfrm>
            <a:off x="505922" y="5832427"/>
            <a:ext cx="4333875" cy="609600"/>
          </a:xfrm>
          <a:prstGeom prst="rect">
            <a:avLst/>
          </a:prstGeom>
          <a:noFill/>
          <a:ln>
            <a:noFill/>
          </a:ln>
        </p:spPr>
      </p:pic>
      <p:pic>
        <p:nvPicPr>
          <p:cNvPr id="176" name="Google Shape;176;p2"/>
          <p:cNvPicPr preferRelativeResize="0"/>
          <p:nvPr/>
        </p:nvPicPr>
        <p:blipFill rotWithShape="1">
          <a:blip r:embed="rId6">
            <a:alphaModFix/>
          </a:blip>
          <a:srcRect/>
          <a:stretch/>
        </p:blipFill>
        <p:spPr>
          <a:xfrm>
            <a:off x="5737106" y="2225579"/>
            <a:ext cx="4914900" cy="1143000"/>
          </a:xfrm>
          <a:prstGeom prst="rect">
            <a:avLst/>
          </a:prstGeom>
          <a:noFill/>
          <a:ln>
            <a:noFill/>
          </a:ln>
        </p:spPr>
      </p:pic>
      <p:pic>
        <p:nvPicPr>
          <p:cNvPr id="177" name="Google Shape;177;p2"/>
          <p:cNvPicPr preferRelativeResize="0"/>
          <p:nvPr/>
        </p:nvPicPr>
        <p:blipFill rotWithShape="1">
          <a:blip r:embed="rId7">
            <a:alphaModFix/>
          </a:blip>
          <a:srcRect/>
          <a:stretch/>
        </p:blipFill>
        <p:spPr>
          <a:xfrm>
            <a:off x="804641" y="4129039"/>
            <a:ext cx="1959180" cy="1488977"/>
          </a:xfrm>
          <a:prstGeom prst="rect">
            <a:avLst/>
          </a:prstGeom>
          <a:noFill/>
          <a:ln>
            <a:noFill/>
          </a:ln>
        </p:spPr>
      </p:pic>
      <p:pic>
        <p:nvPicPr>
          <p:cNvPr id="178" name="Google Shape;178;p2"/>
          <p:cNvPicPr preferRelativeResize="0"/>
          <p:nvPr/>
        </p:nvPicPr>
        <p:blipFill rotWithShape="1">
          <a:blip r:embed="rId8">
            <a:alphaModFix/>
          </a:blip>
          <a:srcRect/>
          <a:stretch/>
        </p:blipFill>
        <p:spPr>
          <a:xfrm>
            <a:off x="257175" y="2190603"/>
            <a:ext cx="4362450" cy="1724025"/>
          </a:xfrm>
          <a:prstGeom prst="rect">
            <a:avLst/>
          </a:prstGeom>
          <a:noFill/>
          <a:ln>
            <a:noFill/>
          </a:ln>
        </p:spPr>
      </p:pic>
      <p:pic>
        <p:nvPicPr>
          <p:cNvPr id="179" name="Google Shape;179;p2"/>
          <p:cNvPicPr preferRelativeResize="0"/>
          <p:nvPr/>
        </p:nvPicPr>
        <p:blipFill rotWithShape="1">
          <a:blip r:embed="rId9">
            <a:alphaModFix/>
          </a:blip>
          <a:srcRect/>
          <a:stretch/>
        </p:blipFill>
        <p:spPr>
          <a:xfrm>
            <a:off x="6631263" y="4127452"/>
            <a:ext cx="4657725" cy="2009775"/>
          </a:xfrm>
          <a:prstGeom prst="rect">
            <a:avLst/>
          </a:prstGeom>
          <a:noFill/>
          <a:ln>
            <a:noFill/>
          </a:ln>
        </p:spPr>
      </p:pic>
      <p:pic>
        <p:nvPicPr>
          <p:cNvPr id="180" name="Google Shape;180;p2"/>
          <p:cNvPicPr preferRelativeResize="0"/>
          <p:nvPr/>
        </p:nvPicPr>
        <p:blipFill rotWithShape="1">
          <a:blip r:embed="rId10">
            <a:alphaModFix/>
          </a:blip>
          <a:srcRect/>
          <a:stretch/>
        </p:blipFill>
        <p:spPr>
          <a:xfrm>
            <a:off x="3329767" y="4294064"/>
            <a:ext cx="2735549" cy="110586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sp>
        <p:nvSpPr>
          <p:cNvPr id="98" name="Google Shape;98;p3"/>
          <p:cNvSpPr txBox="1"/>
          <p:nvPr/>
        </p:nvSpPr>
        <p:spPr>
          <a:xfrm>
            <a:off x="1482133" y="504289"/>
            <a:ext cx="9265584"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0" i="0" u="none" strike="noStrike" cap="none">
                <a:solidFill>
                  <a:srgbClr val="FF0000"/>
                </a:solidFill>
                <a:latin typeface="Gill Sans"/>
                <a:ea typeface="Gill Sans"/>
                <a:cs typeface="Gill Sans"/>
                <a:sym typeface="Gill Sans"/>
              </a:rPr>
              <a:t>Virtual Coffee Morning - Maths</a:t>
            </a:r>
            <a:endParaRPr sz="4400" b="0" i="0" u="none" strike="noStrike" cap="none">
              <a:solidFill>
                <a:srgbClr val="FF0000"/>
              </a:solidFill>
              <a:latin typeface="Gill Sans"/>
              <a:ea typeface="Gill Sans"/>
              <a:cs typeface="Gill Sans"/>
              <a:sym typeface="Gill Sans"/>
            </a:endParaRPr>
          </a:p>
        </p:txBody>
      </p:sp>
      <p:sp>
        <p:nvSpPr>
          <p:cNvPr id="99" name="Google Shape;99;p3"/>
          <p:cNvSpPr txBox="1"/>
          <p:nvPr/>
        </p:nvSpPr>
        <p:spPr>
          <a:xfrm>
            <a:off x="1627380" y="1273721"/>
            <a:ext cx="8975100" cy="5356500"/>
          </a:xfrm>
          <a:prstGeom prst="rect">
            <a:avLst/>
          </a:prstGeom>
          <a:noFill/>
          <a:ln>
            <a:noFill/>
          </a:ln>
        </p:spPr>
        <p:txBody>
          <a:bodyPr spcFirstLastPara="1" wrap="square" lIns="91425" tIns="45700" rIns="91425" bIns="45700" anchor="t" anchorCtr="0">
            <a:spAutoFit/>
          </a:bodyPr>
          <a:lstStyle/>
          <a:p>
            <a:pPr marL="571500" marR="0" lvl="0" indent="-533400" algn="l" rtl="0">
              <a:spcBef>
                <a:spcPts val="0"/>
              </a:spcBef>
              <a:spcAft>
                <a:spcPts val="0"/>
              </a:spcAft>
              <a:buClr>
                <a:srgbClr val="FF0000"/>
              </a:buClr>
              <a:buSzPts val="3800"/>
              <a:buFont typeface="Arial"/>
              <a:buChar char="•"/>
            </a:pPr>
            <a:r>
              <a:rPr lang="en-GB" sz="3800" b="0" i="0" u="none" strike="noStrike" cap="none">
                <a:solidFill>
                  <a:srgbClr val="FF0000"/>
                </a:solidFill>
                <a:latin typeface="Gill Sans"/>
                <a:ea typeface="Gill Sans"/>
                <a:cs typeface="Gill Sans"/>
                <a:sym typeface="Gill Sans"/>
              </a:rPr>
              <a:t>Representations</a:t>
            </a:r>
            <a:endParaRPr sz="3800" b="0" i="0" u="none" strike="noStrike" cap="none">
              <a:solidFill>
                <a:srgbClr val="FF0000"/>
              </a:solidFill>
              <a:latin typeface="Gill Sans"/>
              <a:ea typeface="Gill Sans"/>
              <a:cs typeface="Gill Sans"/>
              <a:sym typeface="Gill Sans"/>
            </a:endParaRPr>
          </a:p>
          <a:p>
            <a:pPr marL="571500" marR="0" lvl="0" indent="-533400" algn="l" rtl="0">
              <a:spcBef>
                <a:spcPts val="0"/>
              </a:spcBef>
              <a:spcAft>
                <a:spcPts val="0"/>
              </a:spcAft>
              <a:buClr>
                <a:srgbClr val="FF0000"/>
              </a:buClr>
              <a:buSzPts val="3800"/>
              <a:buFont typeface="Arial"/>
              <a:buChar char="•"/>
            </a:pPr>
            <a:r>
              <a:rPr lang="en-GB" sz="3800" b="0" i="0" u="none" strike="noStrike" cap="none">
                <a:solidFill>
                  <a:srgbClr val="FF0000"/>
                </a:solidFill>
                <a:latin typeface="Gill Sans"/>
                <a:ea typeface="Gill Sans"/>
                <a:cs typeface="Gill Sans"/>
                <a:sym typeface="Gill Sans"/>
              </a:rPr>
              <a:t>Approach to Learning</a:t>
            </a:r>
            <a:endParaRPr sz="3800" b="0" i="0" u="none" strike="noStrike" cap="none">
              <a:solidFill>
                <a:srgbClr val="FF0000"/>
              </a:solidFill>
              <a:latin typeface="Gill Sans"/>
              <a:ea typeface="Gill Sans"/>
              <a:cs typeface="Gill Sans"/>
              <a:sym typeface="Gill Sans"/>
            </a:endParaRPr>
          </a:p>
          <a:p>
            <a:pPr marL="571500" marR="0" lvl="0" indent="-533400" algn="l" rtl="0">
              <a:spcBef>
                <a:spcPts val="0"/>
              </a:spcBef>
              <a:spcAft>
                <a:spcPts val="0"/>
              </a:spcAft>
              <a:buClr>
                <a:srgbClr val="FF0000"/>
              </a:buClr>
              <a:buSzPts val="3800"/>
              <a:buFont typeface="Gill Sans"/>
              <a:buChar char="•"/>
            </a:pPr>
            <a:r>
              <a:rPr lang="en-GB" sz="3800">
                <a:solidFill>
                  <a:srgbClr val="FF0000"/>
                </a:solidFill>
                <a:latin typeface="Gill Sans"/>
                <a:ea typeface="Gill Sans"/>
                <a:cs typeface="Gill Sans"/>
                <a:sym typeface="Gill Sans"/>
              </a:rPr>
              <a:t>Mastering Early Number (Early Years - Year 2)</a:t>
            </a:r>
            <a:endParaRPr sz="3800">
              <a:solidFill>
                <a:srgbClr val="FF0000"/>
              </a:solidFill>
              <a:latin typeface="Gill Sans"/>
              <a:ea typeface="Gill Sans"/>
              <a:cs typeface="Gill Sans"/>
              <a:sym typeface="Gill Sans"/>
            </a:endParaRPr>
          </a:p>
          <a:p>
            <a:pPr marL="571500" marR="0" lvl="0" indent="-533400" algn="l" rtl="0">
              <a:spcBef>
                <a:spcPts val="0"/>
              </a:spcBef>
              <a:spcAft>
                <a:spcPts val="0"/>
              </a:spcAft>
              <a:buClr>
                <a:srgbClr val="FF0000"/>
              </a:buClr>
              <a:buSzPts val="3800"/>
              <a:buFont typeface="Gill Sans"/>
              <a:buChar char="•"/>
            </a:pPr>
            <a:r>
              <a:rPr lang="en-GB" sz="3800">
                <a:solidFill>
                  <a:srgbClr val="FF0000"/>
                </a:solidFill>
                <a:latin typeface="Gill Sans"/>
                <a:ea typeface="Gill Sans"/>
                <a:cs typeface="Gill Sans"/>
                <a:sym typeface="Gill Sans"/>
              </a:rPr>
              <a:t>Numbots</a:t>
            </a:r>
            <a:endParaRPr sz="3800">
              <a:solidFill>
                <a:srgbClr val="FF0000"/>
              </a:solidFill>
              <a:latin typeface="Gill Sans"/>
              <a:ea typeface="Gill Sans"/>
              <a:cs typeface="Gill Sans"/>
              <a:sym typeface="Gill Sans"/>
            </a:endParaRPr>
          </a:p>
          <a:p>
            <a:pPr marL="571500" marR="0" lvl="0" indent="-533400" algn="l" rtl="0">
              <a:spcBef>
                <a:spcPts val="0"/>
              </a:spcBef>
              <a:spcAft>
                <a:spcPts val="0"/>
              </a:spcAft>
              <a:buClr>
                <a:srgbClr val="FF0000"/>
              </a:buClr>
              <a:buSzPts val="3800"/>
              <a:buFont typeface="Gill Sans"/>
              <a:buChar char="•"/>
            </a:pPr>
            <a:r>
              <a:rPr lang="en-GB" sz="3800">
                <a:solidFill>
                  <a:srgbClr val="FF0000"/>
                </a:solidFill>
                <a:latin typeface="Gill Sans"/>
                <a:ea typeface="Gill Sans"/>
                <a:cs typeface="Gill Sans"/>
                <a:sym typeface="Gill Sans"/>
              </a:rPr>
              <a:t>TTRockstars</a:t>
            </a:r>
            <a:endParaRPr sz="3800">
              <a:solidFill>
                <a:srgbClr val="FF0000"/>
              </a:solidFill>
              <a:latin typeface="Gill Sans"/>
              <a:ea typeface="Gill Sans"/>
              <a:cs typeface="Gill Sans"/>
              <a:sym typeface="Gill Sans"/>
            </a:endParaRPr>
          </a:p>
          <a:p>
            <a:pPr marL="571500" marR="0" lvl="0" indent="-533400" algn="l" rtl="0">
              <a:spcBef>
                <a:spcPts val="0"/>
              </a:spcBef>
              <a:spcAft>
                <a:spcPts val="0"/>
              </a:spcAft>
              <a:buClr>
                <a:srgbClr val="FF0000"/>
              </a:buClr>
              <a:buSzPts val="3800"/>
              <a:buFont typeface="Gill Sans"/>
              <a:buChar char="•"/>
            </a:pPr>
            <a:r>
              <a:rPr lang="en-GB" sz="3800">
                <a:solidFill>
                  <a:srgbClr val="FF0000"/>
                </a:solidFill>
                <a:latin typeface="Gill Sans"/>
                <a:ea typeface="Gill Sans"/>
                <a:cs typeface="Gill Sans"/>
                <a:sym typeface="Gill Sans"/>
              </a:rPr>
              <a:t>1 minute maths</a:t>
            </a:r>
            <a:endParaRPr sz="3800">
              <a:solidFill>
                <a:srgbClr val="FF0000"/>
              </a:solidFill>
              <a:latin typeface="Gill Sans"/>
              <a:ea typeface="Gill Sans"/>
              <a:cs typeface="Gill Sans"/>
              <a:sym typeface="Gill Sans"/>
            </a:endParaRPr>
          </a:p>
          <a:p>
            <a:pPr marL="571500" marR="0" lvl="0" indent="-533400" algn="l" rtl="0">
              <a:spcBef>
                <a:spcPts val="0"/>
              </a:spcBef>
              <a:spcAft>
                <a:spcPts val="0"/>
              </a:spcAft>
              <a:buClr>
                <a:srgbClr val="FF0000"/>
              </a:buClr>
              <a:buSzPts val="3800"/>
              <a:buFont typeface="Arial"/>
              <a:buChar char="•"/>
            </a:pPr>
            <a:r>
              <a:rPr lang="en-GB" sz="3800" b="0" i="0" u="none" strike="noStrike" cap="none">
                <a:solidFill>
                  <a:srgbClr val="FF0000"/>
                </a:solidFill>
                <a:latin typeface="Gill Sans"/>
                <a:ea typeface="Gill Sans"/>
                <a:cs typeface="Gill Sans"/>
                <a:sym typeface="Gill Sans"/>
              </a:rPr>
              <a:t>Helping your child at home</a:t>
            </a:r>
            <a:endParaRPr sz="3800" b="0" i="0" u="none" strike="noStrike" cap="none">
              <a:solidFill>
                <a:srgbClr val="FF0000"/>
              </a:solidFill>
              <a:latin typeface="Gill Sans"/>
              <a:ea typeface="Gill Sans"/>
              <a:cs typeface="Gill Sans"/>
              <a:sym typeface="Gill Sans"/>
            </a:endParaRPr>
          </a:p>
          <a:p>
            <a:pPr marL="571500" marR="0" lvl="0" indent="-533400" algn="l" rtl="0">
              <a:spcBef>
                <a:spcPts val="0"/>
              </a:spcBef>
              <a:spcAft>
                <a:spcPts val="0"/>
              </a:spcAft>
              <a:buClr>
                <a:srgbClr val="FF0000"/>
              </a:buClr>
              <a:buSzPts val="3800"/>
              <a:buFont typeface="Gill Sans"/>
              <a:buChar char="•"/>
            </a:pPr>
            <a:r>
              <a:rPr lang="en-GB" sz="3800">
                <a:solidFill>
                  <a:srgbClr val="FF0000"/>
                </a:solidFill>
                <a:latin typeface="Gill Sans"/>
                <a:ea typeface="Gill Sans"/>
                <a:cs typeface="Gill Sans"/>
                <a:sym typeface="Gill Sans"/>
              </a:rPr>
              <a:t>Calculating</a:t>
            </a:r>
            <a:endParaRPr sz="3800">
              <a:solidFill>
                <a:srgbClr val="FF0000"/>
              </a:solidFill>
              <a:latin typeface="Gill Sans"/>
              <a:ea typeface="Gill Sans"/>
              <a:cs typeface="Gill Sans"/>
              <a:sym typeface="Gill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sp>
        <p:nvSpPr>
          <p:cNvPr id="104" name="Google Shape;104;p4"/>
          <p:cNvSpPr txBox="1"/>
          <p:nvPr/>
        </p:nvSpPr>
        <p:spPr>
          <a:xfrm>
            <a:off x="1790337" y="483128"/>
            <a:ext cx="818688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b="0" i="0" u="none" strike="noStrike" cap="none">
                <a:solidFill>
                  <a:srgbClr val="FF0000"/>
                </a:solidFill>
                <a:latin typeface="Gill Sans"/>
                <a:ea typeface="Gill Sans"/>
                <a:cs typeface="Gill Sans"/>
                <a:sym typeface="Gill Sans"/>
              </a:rPr>
              <a:t>Virtual Coffee Morning - Maths</a:t>
            </a:r>
            <a:endParaRPr sz="3200" b="0" i="0" u="none" strike="noStrike" cap="none">
              <a:solidFill>
                <a:srgbClr val="FF0000"/>
              </a:solidFill>
              <a:latin typeface="Gill Sans"/>
              <a:ea typeface="Gill Sans"/>
              <a:cs typeface="Gill Sans"/>
              <a:sym typeface="Gill Sans"/>
            </a:endParaRPr>
          </a:p>
        </p:txBody>
      </p:sp>
      <p:sp>
        <p:nvSpPr>
          <p:cNvPr id="105" name="Google Shape;105;p4"/>
          <p:cNvSpPr txBox="1"/>
          <p:nvPr/>
        </p:nvSpPr>
        <p:spPr>
          <a:xfrm>
            <a:off x="1194775" y="1116775"/>
            <a:ext cx="10100700" cy="1477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i="0" u="sng" strike="noStrike" cap="none">
                <a:solidFill>
                  <a:srgbClr val="FF0000"/>
                </a:solidFill>
                <a:latin typeface="Gill Sans"/>
                <a:ea typeface="Gill Sans"/>
                <a:cs typeface="Gill Sans"/>
                <a:sym typeface="Gill Sans"/>
              </a:rPr>
              <a:t>Representations</a:t>
            </a:r>
            <a:endParaRPr sz="1800" b="0" i="0" u="none" strike="noStrike" cap="none">
              <a:solidFill>
                <a:srgbClr val="FF0000"/>
              </a:solidFill>
              <a:latin typeface="Gill Sans"/>
              <a:ea typeface="Gill Sans"/>
              <a:cs typeface="Gill Sans"/>
              <a:sym typeface="Gill Sans"/>
            </a:endParaRPr>
          </a:p>
          <a:p>
            <a:pPr marL="0" marR="0" lvl="0" indent="0" algn="l" rtl="0">
              <a:spcBef>
                <a:spcPts val="0"/>
              </a:spcBef>
              <a:spcAft>
                <a:spcPts val="0"/>
              </a:spcAft>
              <a:buNone/>
            </a:pPr>
            <a:r>
              <a:rPr lang="en-GB" sz="1800" b="0" i="0" u="none" strike="noStrike" cap="none">
                <a:solidFill>
                  <a:srgbClr val="FF0000"/>
                </a:solidFill>
                <a:latin typeface="Gill Sans"/>
                <a:ea typeface="Gill Sans"/>
                <a:cs typeface="Gill Sans"/>
                <a:sym typeface="Gill Sans"/>
              </a:rPr>
              <a:t>In all our maths lessons at Seghill First School the children have access to and regularly use a variety of representations and structures. Children from Nursery to Year 4 will use and be familiar with some or all of the following types of mathematical equipment known as manipulatives. The purpose of th</a:t>
            </a:r>
            <a:r>
              <a:rPr lang="en-GB" sz="1800">
                <a:solidFill>
                  <a:srgbClr val="FF0000"/>
                </a:solidFill>
                <a:latin typeface="Gill Sans"/>
                <a:ea typeface="Gill Sans"/>
                <a:cs typeface="Gill Sans"/>
                <a:sym typeface="Gill Sans"/>
              </a:rPr>
              <a:t>is equipment is to help reveal mathematical structures and help children ‘see and live the maths’. </a:t>
            </a:r>
            <a:endParaRPr sz="1800" b="0" i="0" u="none" strike="noStrike" cap="none">
              <a:solidFill>
                <a:srgbClr val="FF0000"/>
              </a:solidFill>
              <a:latin typeface="Gill Sans"/>
              <a:ea typeface="Gill Sans"/>
              <a:cs typeface="Gill Sans"/>
              <a:sym typeface="Gill Sans"/>
            </a:endParaRPr>
          </a:p>
        </p:txBody>
      </p:sp>
      <p:graphicFrame>
        <p:nvGraphicFramePr>
          <p:cNvPr id="106" name="Google Shape;106;p4"/>
          <p:cNvGraphicFramePr/>
          <p:nvPr/>
        </p:nvGraphicFramePr>
        <p:xfrm>
          <a:off x="1130108" y="2643138"/>
          <a:ext cx="3000000" cy="3000000"/>
        </p:xfrm>
        <a:graphic>
          <a:graphicData uri="http://schemas.openxmlformats.org/drawingml/2006/table">
            <a:tbl>
              <a:tblPr firstRow="1" bandRow="1">
                <a:noFill/>
                <a:tableStyleId>{876C61E6-1A54-43DC-840C-5FC465C0161D}</a:tableStyleId>
              </a:tblPr>
              <a:tblGrid>
                <a:gridCol w="2482950">
                  <a:extLst>
                    <a:ext uri="{9D8B030D-6E8A-4147-A177-3AD203B41FA5}">
                      <a16:colId xmlns:a16="http://schemas.microsoft.com/office/drawing/2014/main" val="20000"/>
                    </a:ext>
                  </a:extLst>
                </a:gridCol>
                <a:gridCol w="2482950">
                  <a:extLst>
                    <a:ext uri="{9D8B030D-6E8A-4147-A177-3AD203B41FA5}">
                      <a16:colId xmlns:a16="http://schemas.microsoft.com/office/drawing/2014/main" val="20001"/>
                    </a:ext>
                  </a:extLst>
                </a:gridCol>
                <a:gridCol w="2482950">
                  <a:extLst>
                    <a:ext uri="{9D8B030D-6E8A-4147-A177-3AD203B41FA5}">
                      <a16:colId xmlns:a16="http://schemas.microsoft.com/office/drawing/2014/main" val="20002"/>
                    </a:ext>
                  </a:extLst>
                </a:gridCol>
                <a:gridCol w="2482950">
                  <a:extLst>
                    <a:ext uri="{9D8B030D-6E8A-4147-A177-3AD203B41FA5}">
                      <a16:colId xmlns:a16="http://schemas.microsoft.com/office/drawing/2014/main" val="20003"/>
                    </a:ext>
                  </a:extLst>
                </a:gridCol>
              </a:tblGrid>
              <a:tr h="1242875">
                <a:tc>
                  <a:txBody>
                    <a:bodyPr/>
                    <a:lstStyle/>
                    <a:p>
                      <a:pPr marL="0" marR="0" lvl="0" indent="0" algn="l" rtl="0">
                        <a:lnSpc>
                          <a:spcPct val="100000"/>
                        </a:lnSpc>
                        <a:spcBef>
                          <a:spcPts val="0"/>
                        </a:spcBef>
                        <a:spcAft>
                          <a:spcPts val="0"/>
                        </a:spcAft>
                        <a:buClr>
                          <a:schemeClr val="dk1"/>
                        </a:buClr>
                        <a:buSzPts val="1400"/>
                        <a:buFont typeface="Gill Sans"/>
                        <a:buNone/>
                      </a:pPr>
                      <a:r>
                        <a:rPr lang="en-GB" sz="1400" u="none" strike="noStrike" cap="none"/>
                        <a:t>Toy</a:t>
                      </a:r>
                      <a:r>
                        <a:rPr lang="en-GB"/>
                        <a:t>s, </a:t>
                      </a:r>
                      <a:r>
                        <a:rPr lang="en-GB" sz="1400" u="none" strike="noStrike" cap="none"/>
                        <a:t>objects and Compare Bears</a:t>
                      </a:r>
                      <a:endParaRPr/>
                    </a:p>
                    <a:p>
                      <a:pPr marL="0" marR="0" lvl="0" indent="0" algn="l" rtl="0">
                        <a:spcBef>
                          <a:spcPts val="0"/>
                        </a:spcBef>
                        <a:spcAft>
                          <a:spcPts val="0"/>
                        </a:spcAft>
                        <a:buNone/>
                      </a:pPr>
                      <a:endParaRPr sz="1800"/>
                    </a:p>
                  </a:txBody>
                  <a:tcPr marL="91450" marR="91450" marT="45725" marB="45725"/>
                </a:tc>
                <a:tc>
                  <a:txBody>
                    <a:bodyPr/>
                    <a:lstStyle/>
                    <a:p>
                      <a:pPr marL="0" lvl="0" indent="0" algn="l" rtl="0">
                        <a:spcBef>
                          <a:spcPts val="0"/>
                        </a:spcBef>
                        <a:spcAft>
                          <a:spcPts val="0"/>
                        </a:spcAft>
                        <a:buClr>
                          <a:schemeClr val="dk1"/>
                        </a:buClr>
                        <a:buFont typeface="Arial"/>
                        <a:buNone/>
                      </a:pPr>
                      <a:r>
                        <a:rPr lang="en-GB" sz="1800"/>
                        <a:t>Straws</a:t>
                      </a:r>
                      <a:endParaRPr sz="1800"/>
                    </a:p>
                  </a:txBody>
                  <a:tcPr marL="91450" marR="91450" marT="45725" marB="45725"/>
                </a:tc>
                <a:tc>
                  <a:txBody>
                    <a:bodyPr/>
                    <a:lstStyle/>
                    <a:p>
                      <a:pPr marL="0" lvl="0" indent="0" algn="l" rtl="0">
                        <a:spcBef>
                          <a:spcPts val="0"/>
                        </a:spcBef>
                        <a:spcAft>
                          <a:spcPts val="0"/>
                        </a:spcAft>
                        <a:buClr>
                          <a:schemeClr val="dk1"/>
                        </a:buClr>
                        <a:buSzPts val="1800"/>
                        <a:buFont typeface="Gill Sans"/>
                        <a:buNone/>
                      </a:pPr>
                      <a:r>
                        <a:rPr lang="en-GB" sz="1800"/>
                        <a:t>Numicon</a:t>
                      </a:r>
                      <a:endParaRPr sz="1800"/>
                    </a:p>
                  </a:txBody>
                  <a:tcPr marL="91450" marR="91450" marT="45725" marB="45725"/>
                </a:tc>
                <a:tc>
                  <a:txBody>
                    <a:bodyPr/>
                    <a:lstStyle/>
                    <a:p>
                      <a:pPr marL="0" lvl="0" indent="0" algn="l" rtl="0">
                        <a:spcBef>
                          <a:spcPts val="0"/>
                        </a:spcBef>
                        <a:spcAft>
                          <a:spcPts val="0"/>
                        </a:spcAft>
                        <a:buClr>
                          <a:schemeClr val="dk1"/>
                        </a:buClr>
                        <a:buFont typeface="Arial"/>
                        <a:buNone/>
                      </a:pPr>
                      <a:r>
                        <a:rPr lang="en-GB"/>
                        <a:t>Tens frames and double sided counters</a:t>
                      </a:r>
                      <a:endParaRPr/>
                    </a:p>
                    <a:p>
                      <a:pPr marL="0" marR="0" lvl="0" indent="0" algn="l" rtl="0">
                        <a:spcBef>
                          <a:spcPts val="0"/>
                        </a:spcBef>
                        <a:spcAft>
                          <a:spcPts val="0"/>
                        </a:spcAft>
                        <a:buNone/>
                      </a:pPr>
                      <a:endParaRPr sz="1800"/>
                    </a:p>
                    <a:p>
                      <a:pPr marL="0" marR="0" lvl="0" indent="0" algn="l" rtl="0">
                        <a:spcBef>
                          <a:spcPts val="0"/>
                        </a:spcBef>
                        <a:spcAft>
                          <a:spcPts val="0"/>
                        </a:spcAft>
                        <a:buNone/>
                      </a:pPr>
                      <a:endParaRPr sz="1800"/>
                    </a:p>
                    <a:p>
                      <a:pPr marL="0" marR="0" lvl="0" indent="0" algn="l" rtl="0">
                        <a:spcBef>
                          <a:spcPts val="0"/>
                        </a:spcBef>
                        <a:spcAft>
                          <a:spcPts val="0"/>
                        </a:spcAft>
                        <a:buNone/>
                      </a:pPr>
                      <a:endParaRPr sz="1800"/>
                    </a:p>
                    <a:p>
                      <a:pPr marL="0" marR="0" lvl="0" indent="0" algn="l" rtl="0">
                        <a:spcBef>
                          <a:spcPts val="0"/>
                        </a:spcBef>
                        <a:spcAft>
                          <a:spcPts val="0"/>
                        </a:spcAft>
                        <a:buNone/>
                      </a:pPr>
                      <a:endParaRPr sz="1800"/>
                    </a:p>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0"/>
                  </a:ext>
                </a:extLst>
              </a:tr>
              <a:tr h="1938875">
                <a:tc>
                  <a:txBody>
                    <a:bodyPr/>
                    <a:lstStyle/>
                    <a:p>
                      <a:pPr marL="0" lvl="0" indent="0" algn="l" rtl="0">
                        <a:spcBef>
                          <a:spcPts val="0"/>
                        </a:spcBef>
                        <a:spcAft>
                          <a:spcPts val="0"/>
                        </a:spcAft>
                        <a:buClr>
                          <a:schemeClr val="dk1"/>
                        </a:buClr>
                        <a:buFont typeface="Arial"/>
                        <a:buNone/>
                      </a:pPr>
                      <a:r>
                        <a:rPr lang="en-GB" sz="1800"/>
                        <a:t>Rekenreks</a:t>
                      </a:r>
                      <a:endParaRPr sz="1400"/>
                    </a:p>
                  </a:txBody>
                  <a:tcPr marL="91450" marR="91450" marT="45725" marB="45725"/>
                </a:tc>
                <a:tc>
                  <a:txBody>
                    <a:bodyPr/>
                    <a:lstStyle/>
                    <a:p>
                      <a:pPr marL="0" lvl="0" indent="0" algn="l" rtl="0">
                        <a:spcBef>
                          <a:spcPts val="0"/>
                        </a:spcBef>
                        <a:spcAft>
                          <a:spcPts val="0"/>
                        </a:spcAft>
                        <a:buClr>
                          <a:schemeClr val="dk1"/>
                        </a:buClr>
                        <a:buFont typeface="Arial"/>
                        <a:buNone/>
                      </a:pPr>
                      <a:r>
                        <a:rPr lang="en-GB" sz="1800"/>
                        <a:t>Cubes</a:t>
                      </a:r>
                      <a:endParaRPr sz="1800"/>
                    </a:p>
                  </a:txBody>
                  <a:tcPr marL="91450" marR="91450" marT="45725" marB="45725"/>
                </a:tc>
                <a:tc>
                  <a:txBody>
                    <a:bodyPr/>
                    <a:lstStyle/>
                    <a:p>
                      <a:pPr marL="0" lvl="0" indent="0" algn="l" rtl="0">
                        <a:spcBef>
                          <a:spcPts val="0"/>
                        </a:spcBef>
                        <a:spcAft>
                          <a:spcPts val="0"/>
                        </a:spcAft>
                        <a:buClr>
                          <a:schemeClr val="dk1"/>
                        </a:buClr>
                        <a:buSzPts val="1800"/>
                        <a:buFont typeface="Gill Sans"/>
                        <a:buNone/>
                      </a:pPr>
                      <a:r>
                        <a:rPr lang="en-GB" sz="1800"/>
                        <a:t>Base Ten (Dienes)</a:t>
                      </a:r>
                      <a:endParaRPr sz="180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Gill Sans"/>
                        <a:buNone/>
                      </a:pPr>
                      <a:r>
                        <a:rPr lang="en-GB"/>
                        <a:t>Place Value Counter</a:t>
                      </a:r>
                      <a:endParaRPr/>
                    </a:p>
                    <a:p>
                      <a:pPr marL="0" marR="0" lvl="0" indent="0" algn="l" rtl="0">
                        <a:spcBef>
                          <a:spcPts val="0"/>
                        </a:spcBef>
                        <a:spcAft>
                          <a:spcPts val="0"/>
                        </a:spcAft>
                        <a:buNone/>
                      </a:pPr>
                      <a:endParaRPr sz="1800"/>
                    </a:p>
                    <a:p>
                      <a:pPr marL="0" marR="0" lvl="0" indent="0" algn="l" rtl="0">
                        <a:spcBef>
                          <a:spcPts val="0"/>
                        </a:spcBef>
                        <a:spcAft>
                          <a:spcPts val="0"/>
                        </a:spcAft>
                        <a:buNone/>
                      </a:pPr>
                      <a:endParaRPr sz="1800"/>
                    </a:p>
                    <a:p>
                      <a:pPr marL="0" marR="0" lvl="0" indent="0" algn="l" rtl="0">
                        <a:spcBef>
                          <a:spcPts val="0"/>
                        </a:spcBef>
                        <a:spcAft>
                          <a:spcPts val="0"/>
                        </a:spcAft>
                        <a:buNone/>
                      </a:pPr>
                      <a:endParaRPr sz="1800"/>
                    </a:p>
                    <a:p>
                      <a:pPr marL="0" marR="0" lvl="0" indent="0" algn="l" rtl="0">
                        <a:spcBef>
                          <a:spcPts val="0"/>
                        </a:spcBef>
                        <a:spcAft>
                          <a:spcPts val="0"/>
                        </a:spcAft>
                        <a:buNone/>
                      </a:pPr>
                      <a:endParaRPr sz="1800"/>
                    </a:p>
                    <a:p>
                      <a:pPr marL="0" marR="0" lvl="0" indent="0" algn="l" rtl="0">
                        <a:spcBef>
                          <a:spcPts val="0"/>
                        </a:spcBef>
                        <a:spcAft>
                          <a:spcPts val="0"/>
                        </a:spcAft>
                        <a:buNone/>
                      </a:pPr>
                      <a:endParaRPr sz="1800"/>
                    </a:p>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1"/>
                  </a:ext>
                </a:extLst>
              </a:tr>
            </a:tbl>
          </a:graphicData>
        </a:graphic>
      </p:graphicFrame>
      <p:pic>
        <p:nvPicPr>
          <p:cNvPr id="107" name="Google Shape;107;p4"/>
          <p:cNvPicPr preferRelativeResize="0"/>
          <p:nvPr/>
        </p:nvPicPr>
        <p:blipFill rotWithShape="1">
          <a:blip r:embed="rId3">
            <a:alphaModFix/>
          </a:blip>
          <a:srcRect/>
          <a:stretch/>
        </p:blipFill>
        <p:spPr>
          <a:xfrm>
            <a:off x="1194776" y="3358625"/>
            <a:ext cx="1019713" cy="764150"/>
          </a:xfrm>
          <a:prstGeom prst="rect">
            <a:avLst/>
          </a:prstGeom>
          <a:noFill/>
          <a:ln>
            <a:noFill/>
          </a:ln>
        </p:spPr>
      </p:pic>
      <p:pic>
        <p:nvPicPr>
          <p:cNvPr id="108" name="Google Shape;108;p4"/>
          <p:cNvPicPr preferRelativeResize="0"/>
          <p:nvPr/>
        </p:nvPicPr>
        <p:blipFill rotWithShape="1">
          <a:blip r:embed="rId4">
            <a:alphaModFix/>
          </a:blip>
          <a:srcRect/>
          <a:stretch/>
        </p:blipFill>
        <p:spPr>
          <a:xfrm>
            <a:off x="1265849" y="5201052"/>
            <a:ext cx="2274167" cy="919350"/>
          </a:xfrm>
          <a:prstGeom prst="rect">
            <a:avLst/>
          </a:prstGeom>
          <a:noFill/>
          <a:ln>
            <a:noFill/>
          </a:ln>
        </p:spPr>
      </p:pic>
      <p:pic>
        <p:nvPicPr>
          <p:cNvPr id="109" name="Google Shape;109;p4"/>
          <p:cNvPicPr preferRelativeResize="0"/>
          <p:nvPr/>
        </p:nvPicPr>
        <p:blipFill rotWithShape="1">
          <a:blip r:embed="rId5">
            <a:alphaModFix/>
          </a:blip>
          <a:srcRect/>
          <a:stretch/>
        </p:blipFill>
        <p:spPr>
          <a:xfrm>
            <a:off x="4166475" y="4905077"/>
            <a:ext cx="1711150" cy="1340475"/>
          </a:xfrm>
          <a:prstGeom prst="rect">
            <a:avLst/>
          </a:prstGeom>
          <a:noFill/>
          <a:ln>
            <a:noFill/>
          </a:ln>
        </p:spPr>
      </p:pic>
      <p:pic>
        <p:nvPicPr>
          <p:cNvPr id="110" name="Google Shape;110;p4"/>
          <p:cNvPicPr preferRelativeResize="0"/>
          <p:nvPr/>
        </p:nvPicPr>
        <p:blipFill rotWithShape="1">
          <a:blip r:embed="rId6">
            <a:alphaModFix/>
          </a:blip>
          <a:srcRect/>
          <a:stretch/>
        </p:blipFill>
        <p:spPr>
          <a:xfrm>
            <a:off x="8686146" y="3259407"/>
            <a:ext cx="1576331" cy="1142125"/>
          </a:xfrm>
          <a:prstGeom prst="rect">
            <a:avLst/>
          </a:prstGeom>
          <a:noFill/>
          <a:ln>
            <a:noFill/>
          </a:ln>
        </p:spPr>
      </p:pic>
      <p:pic>
        <p:nvPicPr>
          <p:cNvPr id="111" name="Google Shape;111;p4"/>
          <p:cNvPicPr preferRelativeResize="0"/>
          <p:nvPr/>
        </p:nvPicPr>
        <p:blipFill rotWithShape="1">
          <a:blip r:embed="rId7">
            <a:alphaModFix/>
          </a:blip>
          <a:srcRect/>
          <a:stretch/>
        </p:blipFill>
        <p:spPr>
          <a:xfrm>
            <a:off x="6316925" y="5053076"/>
            <a:ext cx="2035348" cy="1067325"/>
          </a:xfrm>
          <a:prstGeom prst="rect">
            <a:avLst/>
          </a:prstGeom>
          <a:noFill/>
          <a:ln>
            <a:noFill/>
          </a:ln>
        </p:spPr>
      </p:pic>
      <p:pic>
        <p:nvPicPr>
          <p:cNvPr id="112" name="Google Shape;112;p4"/>
          <p:cNvPicPr preferRelativeResize="0"/>
          <p:nvPr/>
        </p:nvPicPr>
        <p:blipFill rotWithShape="1">
          <a:blip r:embed="rId8">
            <a:alphaModFix/>
          </a:blip>
          <a:srcRect/>
          <a:stretch/>
        </p:blipFill>
        <p:spPr>
          <a:xfrm>
            <a:off x="3670776" y="3285625"/>
            <a:ext cx="2274175" cy="895900"/>
          </a:xfrm>
          <a:prstGeom prst="rect">
            <a:avLst/>
          </a:prstGeom>
          <a:noFill/>
          <a:ln>
            <a:noFill/>
          </a:ln>
        </p:spPr>
      </p:pic>
      <p:pic>
        <p:nvPicPr>
          <p:cNvPr id="113" name="Google Shape;113;p4"/>
          <p:cNvPicPr preferRelativeResize="0"/>
          <p:nvPr/>
        </p:nvPicPr>
        <p:blipFill rotWithShape="1">
          <a:blip r:embed="rId9">
            <a:alphaModFix/>
          </a:blip>
          <a:srcRect/>
          <a:stretch/>
        </p:blipFill>
        <p:spPr>
          <a:xfrm>
            <a:off x="2414723" y="3243772"/>
            <a:ext cx="1055837" cy="795375"/>
          </a:xfrm>
          <a:prstGeom prst="rect">
            <a:avLst/>
          </a:prstGeom>
          <a:noFill/>
          <a:ln>
            <a:noFill/>
          </a:ln>
        </p:spPr>
      </p:pic>
      <p:pic>
        <p:nvPicPr>
          <p:cNvPr id="114" name="Google Shape;114;p4"/>
          <p:cNvPicPr preferRelativeResize="0"/>
          <p:nvPr/>
        </p:nvPicPr>
        <p:blipFill rotWithShape="1">
          <a:blip r:embed="rId10">
            <a:alphaModFix/>
          </a:blip>
          <a:srcRect r="19106" b="19106"/>
          <a:stretch/>
        </p:blipFill>
        <p:spPr>
          <a:xfrm>
            <a:off x="8791577" y="4982004"/>
            <a:ext cx="1874310" cy="1263550"/>
          </a:xfrm>
          <a:prstGeom prst="rect">
            <a:avLst/>
          </a:prstGeom>
          <a:noFill/>
          <a:ln>
            <a:noFill/>
          </a:ln>
        </p:spPr>
      </p:pic>
      <p:pic>
        <p:nvPicPr>
          <p:cNvPr id="115" name="Google Shape;115;p4"/>
          <p:cNvPicPr preferRelativeResize="0"/>
          <p:nvPr/>
        </p:nvPicPr>
        <p:blipFill>
          <a:blip r:embed="rId11">
            <a:alphaModFix/>
          </a:blip>
          <a:stretch>
            <a:fillRect/>
          </a:stretch>
        </p:blipFill>
        <p:spPr>
          <a:xfrm>
            <a:off x="6397450" y="3017641"/>
            <a:ext cx="1874300" cy="144612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g10e760577b3_0_5"/>
          <p:cNvSpPr txBox="1"/>
          <p:nvPr/>
        </p:nvSpPr>
        <p:spPr>
          <a:xfrm>
            <a:off x="1790337" y="483128"/>
            <a:ext cx="81870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b="0" i="0" u="none" strike="noStrike" cap="none">
                <a:solidFill>
                  <a:srgbClr val="FF0000"/>
                </a:solidFill>
                <a:latin typeface="Gill Sans"/>
                <a:ea typeface="Gill Sans"/>
                <a:cs typeface="Gill Sans"/>
                <a:sym typeface="Gill Sans"/>
              </a:rPr>
              <a:t>Virtual Coffee Morning - Maths</a:t>
            </a:r>
            <a:endParaRPr sz="3200" b="0" i="0" u="none" strike="noStrike" cap="none">
              <a:solidFill>
                <a:srgbClr val="FF0000"/>
              </a:solidFill>
              <a:latin typeface="Gill Sans"/>
              <a:ea typeface="Gill Sans"/>
              <a:cs typeface="Gill Sans"/>
              <a:sym typeface="Gill Sans"/>
            </a:endParaRPr>
          </a:p>
        </p:txBody>
      </p:sp>
      <p:sp>
        <p:nvSpPr>
          <p:cNvPr id="121" name="Google Shape;121;g10e760577b3_0_5"/>
          <p:cNvSpPr txBox="1"/>
          <p:nvPr/>
        </p:nvSpPr>
        <p:spPr>
          <a:xfrm>
            <a:off x="1127625" y="1068125"/>
            <a:ext cx="10100700" cy="550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u="sng">
                <a:solidFill>
                  <a:srgbClr val="FF0000"/>
                </a:solidFill>
                <a:latin typeface="Gill Sans"/>
                <a:ea typeface="Gill Sans"/>
                <a:cs typeface="Gill Sans"/>
                <a:sym typeface="Gill Sans"/>
              </a:rPr>
              <a:t>Approach to Learning</a:t>
            </a:r>
            <a:endParaRPr sz="1800" b="0" i="0" u="none" strike="noStrike" cap="none">
              <a:solidFill>
                <a:srgbClr val="FF0000"/>
              </a:solidFill>
              <a:latin typeface="Gill Sans"/>
              <a:ea typeface="Gill Sans"/>
              <a:cs typeface="Gill Sans"/>
              <a:sym typeface="Gill Sans"/>
            </a:endParaRPr>
          </a:p>
          <a:p>
            <a:pPr marL="0" marR="0" lvl="0" indent="0" algn="l" rtl="0">
              <a:spcBef>
                <a:spcPts val="0"/>
              </a:spcBef>
              <a:spcAft>
                <a:spcPts val="0"/>
              </a:spcAft>
              <a:buNone/>
            </a:pPr>
            <a:r>
              <a:rPr lang="en-GB" sz="1800">
                <a:solidFill>
                  <a:srgbClr val="FF0000"/>
                </a:solidFill>
                <a:latin typeface="Gill Sans"/>
                <a:ea typeface="Gill Sans"/>
                <a:cs typeface="Gill Sans"/>
                <a:sym typeface="Gill Sans"/>
              </a:rPr>
              <a:t>We use an approach to learning in maths called ‘teaching for mastery’. </a:t>
            </a:r>
            <a:endParaRPr sz="1800">
              <a:solidFill>
                <a:srgbClr val="FF0000"/>
              </a:solidFill>
              <a:latin typeface="Gill Sans"/>
              <a:ea typeface="Gill Sans"/>
              <a:cs typeface="Gill Sans"/>
              <a:sym typeface="Gill Sans"/>
            </a:endParaRPr>
          </a:p>
          <a:p>
            <a:pPr marL="0" lvl="0" indent="0" algn="l" rtl="0">
              <a:lnSpc>
                <a:spcPct val="140000"/>
              </a:lnSpc>
              <a:spcBef>
                <a:spcPts val="0"/>
              </a:spcBef>
              <a:spcAft>
                <a:spcPts val="0"/>
              </a:spcAft>
              <a:buClr>
                <a:schemeClr val="dk1"/>
              </a:buClr>
              <a:buSzPts val="1100"/>
              <a:buFont typeface="Arial"/>
              <a:buNone/>
            </a:pPr>
            <a:r>
              <a:rPr lang="en-GB" sz="1800">
                <a:solidFill>
                  <a:srgbClr val="FF0000"/>
                </a:solidFill>
                <a:highlight>
                  <a:srgbClr val="FFFFFF"/>
                </a:highlight>
                <a:latin typeface="Gill Sans"/>
                <a:ea typeface="Gill Sans"/>
                <a:cs typeface="Gill Sans"/>
                <a:sym typeface="Gill Sans"/>
              </a:rPr>
              <a:t>What is teaching for mastery?</a:t>
            </a:r>
            <a:endParaRPr sz="1800">
              <a:solidFill>
                <a:srgbClr val="FF0000"/>
              </a:solidFill>
              <a:highlight>
                <a:srgbClr val="FFFFFF"/>
              </a:highlight>
              <a:latin typeface="Gill Sans"/>
              <a:ea typeface="Gill Sans"/>
              <a:cs typeface="Gill Sans"/>
              <a:sym typeface="Gill Sans"/>
            </a:endParaRPr>
          </a:p>
          <a:p>
            <a:pPr marL="457200" lvl="0" indent="-342900" algn="l" rtl="0">
              <a:lnSpc>
                <a:spcPct val="115000"/>
              </a:lnSpc>
              <a:spcBef>
                <a:spcPts val="400"/>
              </a:spcBef>
              <a:spcAft>
                <a:spcPts val="0"/>
              </a:spcAft>
              <a:buClr>
                <a:srgbClr val="FF0000"/>
              </a:buClr>
              <a:buSzPts val="1800"/>
              <a:buFont typeface="Gill Sans"/>
              <a:buChar char="●"/>
            </a:pPr>
            <a:r>
              <a:rPr lang="en-GB" sz="1800">
                <a:solidFill>
                  <a:srgbClr val="FF0000"/>
                </a:solidFill>
                <a:highlight>
                  <a:srgbClr val="FFFFFF"/>
                </a:highlight>
                <a:latin typeface="Gill Sans"/>
                <a:ea typeface="Gill Sans"/>
                <a:cs typeface="Gill Sans"/>
                <a:sym typeface="Gill Sans"/>
              </a:rPr>
              <a:t>Children achieve deep, long-term and secure understanding of numbers </a:t>
            </a:r>
            <a:endParaRPr sz="1800">
              <a:solidFill>
                <a:srgbClr val="FF0000"/>
              </a:solidFill>
              <a:highlight>
                <a:srgbClr val="FFFFFF"/>
              </a:highlight>
              <a:latin typeface="Gill Sans"/>
              <a:ea typeface="Gill Sans"/>
              <a:cs typeface="Gill Sans"/>
              <a:sym typeface="Gill Sans"/>
            </a:endParaRPr>
          </a:p>
          <a:p>
            <a:pPr marL="457200" lvl="0" indent="-342900" algn="l" rtl="0">
              <a:lnSpc>
                <a:spcPct val="115000"/>
              </a:lnSpc>
              <a:spcBef>
                <a:spcPts val="0"/>
              </a:spcBef>
              <a:spcAft>
                <a:spcPts val="0"/>
              </a:spcAft>
              <a:buClr>
                <a:srgbClr val="FF0000"/>
              </a:buClr>
              <a:buSzPts val="1800"/>
              <a:buFont typeface="Gill Sans"/>
              <a:buChar char="●"/>
            </a:pPr>
            <a:r>
              <a:rPr lang="en-GB" sz="1800">
                <a:solidFill>
                  <a:srgbClr val="FF0000"/>
                </a:solidFill>
                <a:highlight>
                  <a:srgbClr val="FFFFFF"/>
                </a:highlight>
                <a:latin typeface="Gill Sans"/>
                <a:ea typeface="Gill Sans"/>
                <a:cs typeface="Gill Sans"/>
                <a:sym typeface="Gill Sans"/>
              </a:rPr>
              <a:t>‘Teaching for mastery’ gives children the best chance of mastering maths. </a:t>
            </a:r>
            <a:endParaRPr sz="1800">
              <a:solidFill>
                <a:srgbClr val="FF0000"/>
              </a:solidFill>
              <a:highlight>
                <a:srgbClr val="FFFFFF"/>
              </a:highlight>
              <a:latin typeface="Gill Sans"/>
              <a:ea typeface="Gill Sans"/>
              <a:cs typeface="Gill Sans"/>
              <a:sym typeface="Gill Sans"/>
            </a:endParaRPr>
          </a:p>
          <a:p>
            <a:pPr marL="457200" lvl="0" indent="-342900" algn="l" rtl="0">
              <a:lnSpc>
                <a:spcPct val="115000"/>
              </a:lnSpc>
              <a:spcBef>
                <a:spcPts val="0"/>
              </a:spcBef>
              <a:spcAft>
                <a:spcPts val="0"/>
              </a:spcAft>
              <a:buClr>
                <a:srgbClr val="FF0000"/>
              </a:buClr>
              <a:buSzPts val="1800"/>
              <a:buFont typeface="Gill Sans"/>
              <a:buChar char="●"/>
            </a:pPr>
            <a:r>
              <a:rPr lang="en-GB" sz="1800">
                <a:solidFill>
                  <a:srgbClr val="FF0000"/>
                </a:solidFill>
                <a:highlight>
                  <a:srgbClr val="FFFFFF"/>
                </a:highlight>
                <a:latin typeface="Gill Sans"/>
                <a:ea typeface="Gill Sans"/>
                <a:cs typeface="Gill Sans"/>
                <a:sym typeface="Gill Sans"/>
              </a:rPr>
              <a:t>The approach gives children a solid understanding of the maths so that they have the skills to tackle problem solving tasks.</a:t>
            </a:r>
            <a:endParaRPr sz="1800">
              <a:solidFill>
                <a:srgbClr val="FF0000"/>
              </a:solidFill>
              <a:highlight>
                <a:srgbClr val="FFFFFF"/>
              </a:highlight>
              <a:latin typeface="Gill Sans"/>
              <a:ea typeface="Gill Sans"/>
              <a:cs typeface="Gill Sans"/>
              <a:sym typeface="Gill Sans"/>
            </a:endParaRPr>
          </a:p>
          <a:p>
            <a:pPr marL="457200" lvl="0" indent="-342900" algn="l" rtl="0">
              <a:lnSpc>
                <a:spcPct val="115000"/>
              </a:lnSpc>
              <a:spcBef>
                <a:spcPts val="0"/>
              </a:spcBef>
              <a:spcAft>
                <a:spcPts val="0"/>
              </a:spcAft>
              <a:buClr>
                <a:srgbClr val="FF0000"/>
              </a:buClr>
              <a:buSzPts val="1800"/>
              <a:buFont typeface="Gill Sans"/>
              <a:buChar char="●"/>
            </a:pPr>
            <a:r>
              <a:rPr lang="en-GB" sz="1800">
                <a:solidFill>
                  <a:srgbClr val="FF0000"/>
                </a:solidFill>
                <a:highlight>
                  <a:srgbClr val="FFFFFF"/>
                </a:highlight>
                <a:latin typeface="Gill Sans"/>
                <a:ea typeface="Gill Sans"/>
                <a:cs typeface="Gill Sans"/>
                <a:sym typeface="Gill Sans"/>
              </a:rPr>
              <a:t>Teaching for mastery does not follow the belief that some children ‘just can’t do maths’. </a:t>
            </a:r>
            <a:endParaRPr sz="1800">
              <a:solidFill>
                <a:srgbClr val="FF0000"/>
              </a:solidFill>
              <a:highlight>
                <a:srgbClr val="FFFFFF"/>
              </a:highlight>
              <a:latin typeface="Gill Sans"/>
              <a:ea typeface="Gill Sans"/>
              <a:cs typeface="Gill Sans"/>
              <a:sym typeface="Gill Sans"/>
            </a:endParaRPr>
          </a:p>
          <a:p>
            <a:pPr marL="457200" lvl="0" indent="-342900" algn="l" rtl="0">
              <a:lnSpc>
                <a:spcPct val="115000"/>
              </a:lnSpc>
              <a:spcBef>
                <a:spcPts val="0"/>
              </a:spcBef>
              <a:spcAft>
                <a:spcPts val="0"/>
              </a:spcAft>
              <a:buClr>
                <a:srgbClr val="FF0000"/>
              </a:buClr>
              <a:buSzPts val="1800"/>
              <a:buFont typeface="Gill Sans"/>
              <a:buChar char="●"/>
            </a:pPr>
            <a:r>
              <a:rPr lang="en-GB" sz="1800">
                <a:solidFill>
                  <a:srgbClr val="FF0000"/>
                </a:solidFill>
                <a:highlight>
                  <a:srgbClr val="FFFFFF"/>
                </a:highlight>
                <a:latin typeface="Gill Sans"/>
                <a:ea typeface="Gill Sans"/>
                <a:cs typeface="Gill Sans"/>
                <a:sym typeface="Gill Sans"/>
              </a:rPr>
              <a:t>Children are encouraged to believe that ‘I can do maths’.</a:t>
            </a:r>
            <a:endParaRPr sz="1800">
              <a:solidFill>
                <a:srgbClr val="FF0000"/>
              </a:solidFill>
              <a:highlight>
                <a:srgbClr val="FFFFFF"/>
              </a:highlight>
              <a:latin typeface="Gill Sans"/>
              <a:ea typeface="Gill Sans"/>
              <a:cs typeface="Gill Sans"/>
              <a:sym typeface="Gill Sans"/>
            </a:endParaRPr>
          </a:p>
          <a:p>
            <a:pPr marL="457200" lvl="0" indent="-342900" algn="l" rtl="0">
              <a:lnSpc>
                <a:spcPct val="115000"/>
              </a:lnSpc>
              <a:spcBef>
                <a:spcPts val="0"/>
              </a:spcBef>
              <a:spcAft>
                <a:spcPts val="0"/>
              </a:spcAft>
              <a:buClr>
                <a:srgbClr val="FF0000"/>
              </a:buClr>
              <a:buSzPts val="1800"/>
              <a:buFont typeface="Gill Sans"/>
              <a:buChar char="●"/>
            </a:pPr>
            <a:r>
              <a:rPr lang="en-GB" sz="1800">
                <a:solidFill>
                  <a:srgbClr val="FF0000"/>
                </a:solidFill>
                <a:highlight>
                  <a:srgbClr val="FFFFFF"/>
                </a:highlight>
                <a:latin typeface="Gill Sans"/>
                <a:ea typeface="Gill Sans"/>
                <a:cs typeface="Gill Sans"/>
                <a:sym typeface="Gill Sans"/>
              </a:rPr>
              <a:t> Children are taught through whole-class interactive teaching, where the focus is on all pupils working together on the same lesson content at the same time so that they all master concepts before moving on.</a:t>
            </a:r>
            <a:endParaRPr sz="1800">
              <a:solidFill>
                <a:srgbClr val="FF0000"/>
              </a:solidFill>
              <a:highlight>
                <a:srgbClr val="FFFFFF"/>
              </a:highlight>
              <a:latin typeface="Gill Sans"/>
              <a:ea typeface="Gill Sans"/>
              <a:cs typeface="Gill Sans"/>
              <a:sym typeface="Gill Sans"/>
            </a:endParaRPr>
          </a:p>
          <a:p>
            <a:pPr marL="457200" lvl="0" indent="-342900" algn="l" rtl="0">
              <a:lnSpc>
                <a:spcPct val="115000"/>
              </a:lnSpc>
              <a:spcBef>
                <a:spcPts val="0"/>
              </a:spcBef>
              <a:spcAft>
                <a:spcPts val="0"/>
              </a:spcAft>
              <a:buClr>
                <a:srgbClr val="FF0000"/>
              </a:buClr>
              <a:buSzPts val="1800"/>
              <a:buFont typeface="Gill Sans"/>
              <a:buChar char="●"/>
            </a:pPr>
            <a:r>
              <a:rPr lang="en-GB" sz="1800">
                <a:solidFill>
                  <a:srgbClr val="FF0000"/>
                </a:solidFill>
                <a:highlight>
                  <a:srgbClr val="FFFFFF"/>
                </a:highlight>
                <a:latin typeface="Gill Sans"/>
                <a:ea typeface="Gill Sans"/>
                <a:cs typeface="Gill Sans"/>
                <a:sym typeface="Gill Sans"/>
              </a:rPr>
              <a:t>Practice is an important part of learning, but the practice used is intelligent practice - this means tasks are planned carefully for children to gain deep understanding.</a:t>
            </a:r>
            <a:endParaRPr sz="1800">
              <a:solidFill>
                <a:srgbClr val="FF0000"/>
              </a:solidFill>
              <a:highlight>
                <a:srgbClr val="FFFFFF"/>
              </a:highlight>
              <a:latin typeface="Gill Sans"/>
              <a:ea typeface="Gill Sans"/>
              <a:cs typeface="Gill Sans"/>
              <a:sym typeface="Gill Sans"/>
            </a:endParaRPr>
          </a:p>
          <a:p>
            <a:pPr marL="457200" lvl="0" indent="-342900" algn="l" rtl="0">
              <a:lnSpc>
                <a:spcPct val="115000"/>
              </a:lnSpc>
              <a:spcBef>
                <a:spcPts val="0"/>
              </a:spcBef>
              <a:spcAft>
                <a:spcPts val="0"/>
              </a:spcAft>
              <a:buClr>
                <a:srgbClr val="FF0000"/>
              </a:buClr>
              <a:buSzPts val="1800"/>
              <a:buFont typeface="Gill Sans"/>
              <a:buChar char="●"/>
            </a:pPr>
            <a:r>
              <a:rPr lang="en-GB" sz="1800">
                <a:solidFill>
                  <a:srgbClr val="FF0000"/>
                </a:solidFill>
                <a:highlight>
                  <a:srgbClr val="FFFFFF"/>
                </a:highlight>
                <a:latin typeface="Gill Sans"/>
                <a:ea typeface="Gill Sans"/>
                <a:cs typeface="Gill Sans"/>
                <a:sym typeface="Gill Sans"/>
              </a:rPr>
              <a:t>Developing a deep knowledge of the key ideas is key to help children in their future learning.</a:t>
            </a:r>
            <a:endParaRPr sz="1800">
              <a:solidFill>
                <a:srgbClr val="FF0000"/>
              </a:solidFill>
              <a:highlight>
                <a:srgbClr val="FFFFFF"/>
              </a:highlight>
              <a:latin typeface="Gill Sans"/>
              <a:ea typeface="Gill Sans"/>
              <a:cs typeface="Gill Sans"/>
              <a:sym typeface="Gill Sans"/>
            </a:endParaRPr>
          </a:p>
          <a:p>
            <a:pPr marL="457200" lvl="0" indent="-342900" algn="l" rtl="0">
              <a:lnSpc>
                <a:spcPct val="115000"/>
              </a:lnSpc>
              <a:spcBef>
                <a:spcPts val="0"/>
              </a:spcBef>
              <a:spcAft>
                <a:spcPts val="0"/>
              </a:spcAft>
              <a:buClr>
                <a:srgbClr val="FF0000"/>
              </a:buClr>
              <a:buSzPts val="1800"/>
              <a:buFont typeface="Gill Sans"/>
              <a:buChar char="●"/>
            </a:pPr>
            <a:r>
              <a:rPr lang="en-GB" sz="1800">
                <a:solidFill>
                  <a:srgbClr val="FF0000"/>
                </a:solidFill>
                <a:highlight>
                  <a:srgbClr val="FFFFFF"/>
                </a:highlight>
                <a:latin typeface="Gill Sans"/>
                <a:ea typeface="Gill Sans"/>
                <a:cs typeface="Gill Sans"/>
                <a:sym typeface="Gill Sans"/>
              </a:rPr>
              <a:t>Learning key facts such as multiplication tables and addition facts within 10 so that they are automatic helps children free up working memory and allows them focus on new concepts.</a:t>
            </a:r>
            <a:endParaRPr sz="1800">
              <a:solidFill>
                <a:srgbClr val="FF0000"/>
              </a:solidFill>
              <a:latin typeface="Gill Sans"/>
              <a:ea typeface="Gill Sans"/>
              <a:cs typeface="Gill Sans"/>
              <a:sym typeface="Gill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sp>
        <p:nvSpPr>
          <p:cNvPr id="126" name="Google Shape;126;g10e7c540ac8_1_1"/>
          <p:cNvSpPr txBox="1"/>
          <p:nvPr/>
        </p:nvSpPr>
        <p:spPr>
          <a:xfrm>
            <a:off x="296154" y="199350"/>
            <a:ext cx="55188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0" i="0" u="none" strike="noStrike" cap="none">
                <a:solidFill>
                  <a:srgbClr val="FF0000"/>
                </a:solidFill>
                <a:latin typeface="Gill Sans"/>
                <a:ea typeface="Gill Sans"/>
                <a:cs typeface="Gill Sans"/>
                <a:sym typeface="Gill Sans"/>
              </a:rPr>
              <a:t>Virtual Coffee Morning - Maths</a:t>
            </a:r>
            <a:endParaRPr sz="3200" b="0" i="0" u="none" strike="noStrike" cap="none">
              <a:solidFill>
                <a:srgbClr val="FF0000"/>
              </a:solidFill>
              <a:latin typeface="Gill Sans"/>
              <a:ea typeface="Gill Sans"/>
              <a:cs typeface="Gill Sans"/>
              <a:sym typeface="Gill Sans"/>
            </a:endParaRPr>
          </a:p>
        </p:txBody>
      </p:sp>
      <p:sp>
        <p:nvSpPr>
          <p:cNvPr id="127" name="Google Shape;127;g10e7c540ac8_1_1"/>
          <p:cNvSpPr txBox="1"/>
          <p:nvPr/>
        </p:nvSpPr>
        <p:spPr>
          <a:xfrm>
            <a:off x="296150" y="951225"/>
            <a:ext cx="7966200" cy="5956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u="sng">
                <a:solidFill>
                  <a:srgbClr val="FF0000"/>
                </a:solidFill>
                <a:latin typeface="Gill Sans"/>
                <a:ea typeface="Gill Sans"/>
                <a:cs typeface="Gill Sans"/>
                <a:sym typeface="Gill Sans"/>
              </a:rPr>
              <a:t>Mastering Early Number</a:t>
            </a:r>
            <a:endParaRPr sz="2000" u="sng">
              <a:solidFill>
                <a:srgbClr val="FF0000"/>
              </a:solidFill>
              <a:latin typeface="Gill Sans"/>
              <a:ea typeface="Gill Sans"/>
              <a:cs typeface="Gill Sans"/>
              <a:sym typeface="Gill Sans"/>
            </a:endParaRPr>
          </a:p>
          <a:p>
            <a:pPr marL="0" marR="0" lvl="0" indent="0" algn="l" rtl="0">
              <a:spcBef>
                <a:spcPts val="0"/>
              </a:spcBef>
              <a:spcAft>
                <a:spcPts val="0"/>
              </a:spcAft>
              <a:buNone/>
            </a:pPr>
            <a:endParaRPr sz="2000" u="sng">
              <a:solidFill>
                <a:srgbClr val="FF0000"/>
              </a:solidFill>
              <a:latin typeface="Gill Sans"/>
              <a:ea typeface="Gill Sans"/>
              <a:cs typeface="Gill Sans"/>
              <a:sym typeface="Gill Sans"/>
            </a:endParaRPr>
          </a:p>
          <a:p>
            <a:pPr marL="0" marR="0" lvl="0" indent="0" algn="l" rtl="0">
              <a:spcBef>
                <a:spcPts val="0"/>
              </a:spcBef>
              <a:spcAft>
                <a:spcPts val="0"/>
              </a:spcAft>
              <a:buNone/>
            </a:pPr>
            <a:r>
              <a:rPr lang="en-GB" sz="1700">
                <a:solidFill>
                  <a:srgbClr val="FF0000"/>
                </a:solidFill>
                <a:latin typeface="Gill Sans"/>
                <a:ea typeface="Gill Sans"/>
                <a:cs typeface="Gill Sans"/>
                <a:sym typeface="Gill Sans"/>
              </a:rPr>
              <a:t>This is a national programme that we are delivering to our children from Reception to Year 2. </a:t>
            </a:r>
            <a:endParaRPr sz="1700">
              <a:solidFill>
                <a:srgbClr val="FF0000"/>
              </a:solidFill>
              <a:latin typeface="Gill Sans"/>
              <a:ea typeface="Gill Sans"/>
              <a:cs typeface="Gill Sans"/>
              <a:sym typeface="Gill Sans"/>
            </a:endParaRPr>
          </a:p>
          <a:p>
            <a:pPr marL="0" marR="0" lvl="0" indent="0" algn="l" rtl="0">
              <a:spcBef>
                <a:spcPts val="0"/>
              </a:spcBef>
              <a:spcAft>
                <a:spcPts val="0"/>
              </a:spcAft>
              <a:buNone/>
            </a:pPr>
            <a:endParaRPr sz="1700">
              <a:solidFill>
                <a:srgbClr val="FF0000"/>
              </a:solidFill>
              <a:latin typeface="Gill Sans"/>
              <a:ea typeface="Gill Sans"/>
              <a:cs typeface="Gill Sans"/>
              <a:sym typeface="Gill Sans"/>
            </a:endParaRPr>
          </a:p>
          <a:p>
            <a:pPr marL="0" lvl="0" indent="0" algn="l" rtl="0">
              <a:spcBef>
                <a:spcPts val="0"/>
              </a:spcBef>
              <a:spcAft>
                <a:spcPts val="0"/>
              </a:spcAft>
              <a:buNone/>
            </a:pPr>
            <a:r>
              <a:rPr lang="en-GB" sz="1700">
                <a:solidFill>
                  <a:srgbClr val="FF0000"/>
                </a:solidFill>
                <a:latin typeface="Gill Sans"/>
                <a:ea typeface="Gill Sans"/>
                <a:cs typeface="Gill Sans"/>
                <a:sym typeface="Gill Sans"/>
              </a:rPr>
              <a:t>What does it involve in Early Years?</a:t>
            </a:r>
            <a:endParaRPr sz="1700">
              <a:solidFill>
                <a:srgbClr val="FF0000"/>
              </a:solidFill>
              <a:latin typeface="Gill Sans"/>
              <a:ea typeface="Gill Sans"/>
              <a:cs typeface="Gill Sans"/>
              <a:sym typeface="Gill Sans"/>
            </a:endParaRPr>
          </a:p>
          <a:p>
            <a:pPr marL="457200" lvl="0" indent="-336550" algn="l" rtl="0">
              <a:spcBef>
                <a:spcPts val="0"/>
              </a:spcBef>
              <a:spcAft>
                <a:spcPts val="0"/>
              </a:spcAft>
              <a:buClr>
                <a:srgbClr val="FF0000"/>
              </a:buClr>
              <a:buSzPts val="1700"/>
              <a:buFont typeface="Gill Sans"/>
              <a:buChar char="●"/>
            </a:pPr>
            <a:r>
              <a:rPr lang="en-GB" sz="1700">
                <a:solidFill>
                  <a:srgbClr val="FF0000"/>
                </a:solidFill>
                <a:latin typeface="Gill Sans"/>
                <a:ea typeface="Gill Sans"/>
                <a:cs typeface="Gill Sans"/>
                <a:sym typeface="Gill Sans"/>
              </a:rPr>
              <a:t>A 15 minute interactive maths session delivered to the whole class followed by small group work, access to carefully planned activities within the Early Years setting and maths concepts built in to the children’s routines such as lining up.</a:t>
            </a:r>
            <a:endParaRPr sz="1700">
              <a:solidFill>
                <a:srgbClr val="FF0000"/>
              </a:solidFill>
              <a:latin typeface="Gill Sans"/>
              <a:ea typeface="Gill Sans"/>
              <a:cs typeface="Gill Sans"/>
              <a:sym typeface="Gill Sans"/>
            </a:endParaRPr>
          </a:p>
          <a:p>
            <a:pPr marL="457200" lvl="0" indent="-336550" algn="l" rtl="0">
              <a:spcBef>
                <a:spcPts val="0"/>
              </a:spcBef>
              <a:spcAft>
                <a:spcPts val="0"/>
              </a:spcAft>
              <a:buClr>
                <a:srgbClr val="FF0000"/>
              </a:buClr>
              <a:buSzPts val="1700"/>
              <a:buFont typeface="Gill Sans"/>
              <a:buChar char="●"/>
            </a:pPr>
            <a:r>
              <a:rPr lang="en-GB" sz="1700">
                <a:solidFill>
                  <a:srgbClr val="FF0000"/>
                </a:solidFill>
                <a:latin typeface="Gill Sans"/>
                <a:ea typeface="Gill Sans"/>
                <a:cs typeface="Gill Sans"/>
                <a:sym typeface="Gill Sans"/>
              </a:rPr>
              <a:t>Representations including physical resources and images are used to help children see patterns</a:t>
            </a:r>
            <a:endParaRPr sz="1700">
              <a:solidFill>
                <a:srgbClr val="FF0000"/>
              </a:solidFill>
              <a:latin typeface="Gill Sans"/>
              <a:ea typeface="Gill Sans"/>
              <a:cs typeface="Gill Sans"/>
              <a:sym typeface="Gill Sans"/>
            </a:endParaRPr>
          </a:p>
          <a:p>
            <a:pPr marL="457200" lvl="0" indent="-336550" algn="l" rtl="0">
              <a:spcBef>
                <a:spcPts val="0"/>
              </a:spcBef>
              <a:spcAft>
                <a:spcPts val="0"/>
              </a:spcAft>
              <a:buClr>
                <a:srgbClr val="FF0000"/>
              </a:buClr>
              <a:buSzPts val="1700"/>
              <a:buFont typeface="Gill Sans"/>
              <a:buChar char="●"/>
            </a:pPr>
            <a:r>
              <a:rPr lang="en-GB" sz="1700">
                <a:solidFill>
                  <a:srgbClr val="FF0000"/>
                </a:solidFill>
                <a:latin typeface="Gill Sans"/>
                <a:ea typeface="Gill Sans"/>
                <a:cs typeface="Gill Sans"/>
                <a:sym typeface="Gill Sans"/>
              </a:rPr>
              <a:t>Special sentences called stem sentences are used to help children explain the maths.</a:t>
            </a:r>
            <a:endParaRPr sz="1700">
              <a:solidFill>
                <a:srgbClr val="FF0000"/>
              </a:solidFill>
              <a:latin typeface="Gill Sans"/>
              <a:ea typeface="Gill Sans"/>
              <a:cs typeface="Gill Sans"/>
              <a:sym typeface="Gill Sans"/>
            </a:endParaRPr>
          </a:p>
          <a:p>
            <a:pPr marL="0" lvl="0" indent="0" algn="l" rtl="0">
              <a:spcBef>
                <a:spcPts val="0"/>
              </a:spcBef>
              <a:spcAft>
                <a:spcPts val="0"/>
              </a:spcAft>
              <a:buNone/>
            </a:pPr>
            <a:endParaRPr sz="1700">
              <a:solidFill>
                <a:srgbClr val="FF0000"/>
              </a:solidFill>
              <a:latin typeface="Gill Sans"/>
              <a:ea typeface="Gill Sans"/>
              <a:cs typeface="Gill Sans"/>
              <a:sym typeface="Gill Sans"/>
            </a:endParaRPr>
          </a:p>
          <a:p>
            <a:pPr marL="0" lvl="0" indent="0" algn="l" rtl="0">
              <a:spcBef>
                <a:spcPts val="0"/>
              </a:spcBef>
              <a:spcAft>
                <a:spcPts val="0"/>
              </a:spcAft>
              <a:buClr>
                <a:schemeClr val="dk1"/>
              </a:buClr>
              <a:buFont typeface="Arial"/>
              <a:buNone/>
            </a:pPr>
            <a:r>
              <a:rPr lang="en-GB" sz="1700">
                <a:solidFill>
                  <a:srgbClr val="FF0000"/>
                </a:solidFill>
                <a:latin typeface="Gill Sans"/>
                <a:ea typeface="Gill Sans"/>
                <a:cs typeface="Gill Sans"/>
                <a:sym typeface="Gill Sans"/>
              </a:rPr>
              <a:t>What does it involve in Year 1 and 2?</a:t>
            </a:r>
            <a:endParaRPr sz="1700">
              <a:solidFill>
                <a:srgbClr val="FF0000"/>
              </a:solidFill>
              <a:latin typeface="Gill Sans"/>
              <a:ea typeface="Gill Sans"/>
              <a:cs typeface="Gill Sans"/>
              <a:sym typeface="Gill Sans"/>
            </a:endParaRPr>
          </a:p>
          <a:p>
            <a:pPr marL="457200" lvl="0" indent="-336550" algn="l" rtl="0">
              <a:spcBef>
                <a:spcPts val="0"/>
              </a:spcBef>
              <a:spcAft>
                <a:spcPts val="0"/>
              </a:spcAft>
              <a:buClr>
                <a:srgbClr val="FF0000"/>
              </a:buClr>
              <a:buSzPts val="1700"/>
              <a:buFont typeface="Gill Sans"/>
              <a:buChar char="●"/>
            </a:pPr>
            <a:r>
              <a:rPr lang="en-GB" sz="1700">
                <a:solidFill>
                  <a:srgbClr val="FF0000"/>
                </a:solidFill>
                <a:latin typeface="Gill Sans"/>
                <a:ea typeface="Gill Sans"/>
                <a:cs typeface="Gill Sans"/>
                <a:sym typeface="Gill Sans"/>
              </a:rPr>
              <a:t>A 15 minute interactive maths session in addition to the children’s daily maths lessons.</a:t>
            </a:r>
            <a:endParaRPr sz="1700">
              <a:solidFill>
                <a:srgbClr val="FF0000"/>
              </a:solidFill>
              <a:latin typeface="Gill Sans"/>
              <a:ea typeface="Gill Sans"/>
              <a:cs typeface="Gill Sans"/>
              <a:sym typeface="Gill Sans"/>
            </a:endParaRPr>
          </a:p>
          <a:p>
            <a:pPr marL="457200" lvl="0" indent="-336550" algn="l" rtl="0">
              <a:spcBef>
                <a:spcPts val="0"/>
              </a:spcBef>
              <a:spcAft>
                <a:spcPts val="0"/>
              </a:spcAft>
              <a:buClr>
                <a:srgbClr val="FF0000"/>
              </a:buClr>
              <a:buSzPts val="1700"/>
              <a:buFont typeface="Gill Sans"/>
              <a:buChar char="●"/>
            </a:pPr>
            <a:r>
              <a:rPr lang="en-GB" sz="1700">
                <a:solidFill>
                  <a:srgbClr val="FF0000"/>
                </a:solidFill>
                <a:latin typeface="Gill Sans"/>
                <a:ea typeface="Gill Sans"/>
                <a:cs typeface="Gill Sans"/>
                <a:sym typeface="Gill Sans"/>
              </a:rPr>
              <a:t>Representations including physical resources and images are used to help children see patterns.</a:t>
            </a:r>
            <a:endParaRPr sz="1700">
              <a:solidFill>
                <a:srgbClr val="FF0000"/>
              </a:solidFill>
              <a:latin typeface="Gill Sans"/>
              <a:ea typeface="Gill Sans"/>
              <a:cs typeface="Gill Sans"/>
              <a:sym typeface="Gill Sans"/>
            </a:endParaRPr>
          </a:p>
          <a:p>
            <a:pPr marL="457200" lvl="0" indent="-336550" algn="l" rtl="0">
              <a:spcBef>
                <a:spcPts val="0"/>
              </a:spcBef>
              <a:spcAft>
                <a:spcPts val="0"/>
              </a:spcAft>
              <a:buClr>
                <a:srgbClr val="FF0000"/>
              </a:buClr>
              <a:buSzPts val="1700"/>
              <a:buFont typeface="Gill Sans"/>
              <a:buChar char="●"/>
            </a:pPr>
            <a:r>
              <a:rPr lang="en-GB" sz="1700">
                <a:solidFill>
                  <a:srgbClr val="FF0000"/>
                </a:solidFill>
                <a:latin typeface="Gill Sans"/>
                <a:ea typeface="Gill Sans"/>
                <a:cs typeface="Gill Sans"/>
                <a:sym typeface="Gill Sans"/>
              </a:rPr>
              <a:t>Special sentences called stem sentences are used to help children explain the maths.</a:t>
            </a:r>
            <a:endParaRPr sz="1700">
              <a:solidFill>
                <a:srgbClr val="FF0000"/>
              </a:solidFill>
              <a:latin typeface="Gill Sans"/>
              <a:ea typeface="Gill Sans"/>
              <a:cs typeface="Gill Sans"/>
              <a:sym typeface="Gill Sans"/>
            </a:endParaRPr>
          </a:p>
          <a:p>
            <a:pPr marL="0" marR="0" lvl="0" indent="0" algn="l" rtl="0">
              <a:spcBef>
                <a:spcPts val="0"/>
              </a:spcBef>
              <a:spcAft>
                <a:spcPts val="0"/>
              </a:spcAft>
              <a:buNone/>
            </a:pPr>
            <a:endParaRPr sz="1800" b="0" i="0" u="none" strike="noStrike" cap="none">
              <a:solidFill>
                <a:srgbClr val="FF0000"/>
              </a:solidFill>
              <a:latin typeface="Gill Sans"/>
              <a:ea typeface="Gill Sans"/>
              <a:cs typeface="Gill Sans"/>
              <a:sym typeface="Gill Sans"/>
            </a:endParaRPr>
          </a:p>
        </p:txBody>
      </p:sp>
      <p:sp>
        <p:nvSpPr>
          <p:cNvPr id="128" name="Google Shape;128;g10e7c540ac8_1_1"/>
          <p:cNvSpPr txBox="1"/>
          <p:nvPr/>
        </p:nvSpPr>
        <p:spPr>
          <a:xfrm>
            <a:off x="8436725" y="199350"/>
            <a:ext cx="3216300" cy="358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700">
                <a:solidFill>
                  <a:srgbClr val="FF0000"/>
                </a:solidFill>
                <a:latin typeface="Gill Sans"/>
                <a:ea typeface="Gill Sans"/>
                <a:cs typeface="Gill Sans"/>
                <a:sym typeface="Gill Sans"/>
              </a:rPr>
              <a:t>Children use a special piece of equipment called a rekenrek. This helps children see how numbers are made and are a particularly good way to help children secure their number bonds to 20. </a:t>
            </a:r>
            <a:endParaRPr sz="1700">
              <a:solidFill>
                <a:srgbClr val="FF0000"/>
              </a:solidFill>
              <a:latin typeface="Gill Sans"/>
              <a:ea typeface="Gill Sans"/>
              <a:cs typeface="Gill Sans"/>
              <a:sym typeface="Gill Sans"/>
            </a:endParaRPr>
          </a:p>
          <a:p>
            <a:pPr marL="0" lvl="0" indent="0" algn="l" rtl="0">
              <a:spcBef>
                <a:spcPts val="0"/>
              </a:spcBef>
              <a:spcAft>
                <a:spcPts val="0"/>
              </a:spcAft>
              <a:buNone/>
            </a:pPr>
            <a:endParaRPr sz="1700">
              <a:solidFill>
                <a:srgbClr val="FF0000"/>
              </a:solidFill>
              <a:latin typeface="Gill Sans"/>
              <a:ea typeface="Gill Sans"/>
              <a:cs typeface="Gill Sans"/>
              <a:sym typeface="Gill Sans"/>
            </a:endParaRPr>
          </a:p>
          <a:p>
            <a:pPr marL="0" lvl="0" indent="0" algn="l" rtl="0">
              <a:spcBef>
                <a:spcPts val="0"/>
              </a:spcBef>
              <a:spcAft>
                <a:spcPts val="0"/>
              </a:spcAft>
              <a:buNone/>
            </a:pPr>
            <a:r>
              <a:rPr lang="en-GB" sz="1700">
                <a:solidFill>
                  <a:srgbClr val="FF0000"/>
                </a:solidFill>
                <a:latin typeface="Gill Sans"/>
                <a:ea typeface="Gill Sans"/>
                <a:cs typeface="Gill Sans"/>
                <a:sym typeface="Gill Sans"/>
              </a:rPr>
              <a:t>They may say the stem sentence:</a:t>
            </a:r>
            <a:endParaRPr sz="1700">
              <a:solidFill>
                <a:srgbClr val="FF0000"/>
              </a:solidFill>
              <a:latin typeface="Gill Sans"/>
              <a:ea typeface="Gill Sans"/>
              <a:cs typeface="Gill Sans"/>
              <a:sym typeface="Gill Sans"/>
            </a:endParaRPr>
          </a:p>
          <a:p>
            <a:pPr marL="0" lvl="0" indent="0" algn="l" rtl="0">
              <a:spcBef>
                <a:spcPts val="0"/>
              </a:spcBef>
              <a:spcAft>
                <a:spcPts val="0"/>
              </a:spcAft>
              <a:buNone/>
            </a:pPr>
            <a:endParaRPr sz="1700">
              <a:solidFill>
                <a:srgbClr val="FF0000"/>
              </a:solidFill>
              <a:latin typeface="Gill Sans"/>
              <a:ea typeface="Gill Sans"/>
              <a:cs typeface="Gill Sans"/>
              <a:sym typeface="Gill Sans"/>
            </a:endParaRPr>
          </a:p>
          <a:p>
            <a:pPr marL="0" lvl="0" indent="0" algn="l" rtl="0">
              <a:spcBef>
                <a:spcPts val="0"/>
              </a:spcBef>
              <a:spcAft>
                <a:spcPts val="0"/>
              </a:spcAft>
              <a:buNone/>
            </a:pPr>
            <a:r>
              <a:rPr lang="en-GB" sz="1700">
                <a:solidFill>
                  <a:srgbClr val="FF0000"/>
                </a:solidFill>
                <a:latin typeface="Gill Sans"/>
                <a:ea typeface="Gill Sans"/>
                <a:cs typeface="Gill Sans"/>
                <a:sym typeface="Gill Sans"/>
              </a:rPr>
              <a:t>“3 needs 7 to make 10”</a:t>
            </a:r>
            <a:endParaRPr sz="1700">
              <a:solidFill>
                <a:srgbClr val="FF0000"/>
              </a:solidFill>
              <a:latin typeface="Gill Sans"/>
              <a:ea typeface="Gill Sans"/>
              <a:cs typeface="Gill Sans"/>
              <a:sym typeface="Gill Sans"/>
            </a:endParaRPr>
          </a:p>
          <a:p>
            <a:pPr marL="0" lvl="0" indent="0" algn="l" rtl="0">
              <a:spcBef>
                <a:spcPts val="0"/>
              </a:spcBef>
              <a:spcAft>
                <a:spcPts val="0"/>
              </a:spcAft>
              <a:buNone/>
            </a:pPr>
            <a:endParaRPr sz="1700">
              <a:solidFill>
                <a:srgbClr val="FF0000"/>
              </a:solidFill>
              <a:latin typeface="Gill Sans"/>
              <a:ea typeface="Gill Sans"/>
              <a:cs typeface="Gill Sans"/>
              <a:sym typeface="Gill Sans"/>
            </a:endParaRPr>
          </a:p>
          <a:p>
            <a:pPr marL="0" lvl="0" indent="0" algn="l" rtl="0">
              <a:spcBef>
                <a:spcPts val="0"/>
              </a:spcBef>
              <a:spcAft>
                <a:spcPts val="0"/>
              </a:spcAft>
              <a:buNone/>
            </a:pPr>
            <a:r>
              <a:rPr lang="en-GB" sz="1700">
                <a:solidFill>
                  <a:srgbClr val="FF0000"/>
                </a:solidFill>
                <a:latin typeface="Gill Sans"/>
                <a:ea typeface="Gill Sans"/>
                <a:cs typeface="Gill Sans"/>
                <a:sym typeface="Gill Sans"/>
              </a:rPr>
              <a:t>And represent it on the top row of their Rekenrek like this.</a:t>
            </a:r>
            <a:endParaRPr sz="1700">
              <a:solidFill>
                <a:srgbClr val="FF0000"/>
              </a:solidFill>
              <a:latin typeface="Gill Sans"/>
              <a:ea typeface="Gill Sans"/>
              <a:cs typeface="Gill Sans"/>
              <a:sym typeface="Gill Sans"/>
            </a:endParaRPr>
          </a:p>
        </p:txBody>
      </p:sp>
      <p:pic>
        <p:nvPicPr>
          <p:cNvPr id="129" name="Google Shape;129;g10e7c540ac8_1_1"/>
          <p:cNvPicPr preferRelativeResize="0"/>
          <p:nvPr/>
        </p:nvPicPr>
        <p:blipFill>
          <a:blip r:embed="rId3">
            <a:alphaModFix/>
          </a:blip>
          <a:stretch>
            <a:fillRect/>
          </a:stretch>
        </p:blipFill>
        <p:spPr>
          <a:xfrm>
            <a:off x="8652638" y="3951875"/>
            <a:ext cx="3000375" cy="1600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3"/>
        <p:cNvGrpSpPr/>
        <p:nvPr/>
      </p:nvGrpSpPr>
      <p:grpSpPr>
        <a:xfrm>
          <a:off x="0" y="0"/>
          <a:ext cx="0" cy="0"/>
          <a:chOff x="0" y="0"/>
          <a:chExt cx="0" cy="0"/>
        </a:xfrm>
      </p:grpSpPr>
      <p:sp>
        <p:nvSpPr>
          <p:cNvPr id="134" name="Google Shape;134;g10e7c540ac8_1_21"/>
          <p:cNvSpPr txBox="1"/>
          <p:nvPr/>
        </p:nvSpPr>
        <p:spPr>
          <a:xfrm>
            <a:off x="584279" y="531775"/>
            <a:ext cx="5561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0" i="0" u="none" strike="noStrike" cap="none">
                <a:solidFill>
                  <a:srgbClr val="FF0000"/>
                </a:solidFill>
                <a:latin typeface="Gill Sans"/>
                <a:ea typeface="Gill Sans"/>
                <a:cs typeface="Gill Sans"/>
                <a:sym typeface="Gill Sans"/>
              </a:rPr>
              <a:t>Virtual Coffee Morning - Maths</a:t>
            </a:r>
            <a:endParaRPr sz="3200" b="0" i="0" u="none" strike="noStrike" cap="none">
              <a:solidFill>
                <a:srgbClr val="FF0000"/>
              </a:solidFill>
              <a:latin typeface="Gill Sans"/>
              <a:ea typeface="Gill Sans"/>
              <a:cs typeface="Gill Sans"/>
              <a:sym typeface="Gill Sans"/>
            </a:endParaRPr>
          </a:p>
        </p:txBody>
      </p:sp>
      <p:sp>
        <p:nvSpPr>
          <p:cNvPr id="135" name="Google Shape;135;g10e7c540ac8_1_21"/>
          <p:cNvSpPr txBox="1"/>
          <p:nvPr/>
        </p:nvSpPr>
        <p:spPr>
          <a:xfrm>
            <a:off x="375750" y="1116775"/>
            <a:ext cx="5498100" cy="4971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300" u="sng">
                <a:solidFill>
                  <a:srgbClr val="FF0000"/>
                </a:solidFill>
                <a:latin typeface="Gill Sans"/>
                <a:ea typeface="Gill Sans"/>
                <a:cs typeface="Gill Sans"/>
                <a:sym typeface="Gill Sans"/>
              </a:rPr>
              <a:t>Numbots is an interactive virtual platform where children can:</a:t>
            </a:r>
            <a:endParaRPr sz="2300" u="sng">
              <a:solidFill>
                <a:srgbClr val="FF0000"/>
              </a:solidFill>
              <a:latin typeface="Gill Sans"/>
              <a:ea typeface="Gill Sans"/>
              <a:cs typeface="Gill Sans"/>
              <a:sym typeface="Gill Sans"/>
            </a:endParaRPr>
          </a:p>
          <a:p>
            <a:pPr marL="0" lvl="0" indent="0" algn="l" rtl="0">
              <a:spcBef>
                <a:spcPts val="0"/>
              </a:spcBef>
              <a:spcAft>
                <a:spcPts val="0"/>
              </a:spcAft>
              <a:buClr>
                <a:schemeClr val="dk1"/>
              </a:buClr>
              <a:buFont typeface="Arial"/>
              <a:buNone/>
            </a:pPr>
            <a:endParaRPr sz="2300" u="sng">
              <a:solidFill>
                <a:srgbClr val="FF0000"/>
              </a:solidFill>
              <a:latin typeface="Gill Sans"/>
              <a:ea typeface="Gill Sans"/>
              <a:cs typeface="Gill Sans"/>
              <a:sym typeface="Gill Sans"/>
            </a:endParaRPr>
          </a:p>
          <a:p>
            <a:pPr marL="457200" lvl="0" indent="-374650" algn="l" rtl="0">
              <a:spcBef>
                <a:spcPts val="0"/>
              </a:spcBef>
              <a:spcAft>
                <a:spcPts val="0"/>
              </a:spcAft>
              <a:buClr>
                <a:srgbClr val="FF0000"/>
              </a:buClr>
              <a:buSzPts val="2300"/>
              <a:buFont typeface="Gill Sans"/>
              <a:buChar char="●"/>
            </a:pPr>
            <a:r>
              <a:rPr lang="en-GB" sz="2300">
                <a:solidFill>
                  <a:srgbClr val="FF0000"/>
                </a:solidFill>
                <a:latin typeface="Gill Sans"/>
                <a:ea typeface="Gill Sans"/>
                <a:cs typeface="Gill Sans"/>
                <a:sym typeface="Gill Sans"/>
              </a:rPr>
              <a:t>Play fun interactive games to learn their number facts.</a:t>
            </a:r>
            <a:endParaRPr sz="2300">
              <a:solidFill>
                <a:srgbClr val="FF0000"/>
              </a:solidFill>
              <a:latin typeface="Gill Sans"/>
              <a:ea typeface="Gill Sans"/>
              <a:cs typeface="Gill Sans"/>
              <a:sym typeface="Gill Sans"/>
            </a:endParaRPr>
          </a:p>
          <a:p>
            <a:pPr marL="457200" lvl="0" indent="-374650" algn="l" rtl="0">
              <a:spcBef>
                <a:spcPts val="0"/>
              </a:spcBef>
              <a:spcAft>
                <a:spcPts val="0"/>
              </a:spcAft>
              <a:buClr>
                <a:srgbClr val="FF0000"/>
              </a:buClr>
              <a:buSzPts val="2300"/>
              <a:buFont typeface="Gill Sans"/>
              <a:buChar char="●"/>
            </a:pPr>
            <a:r>
              <a:rPr lang="en-GB" sz="2300">
                <a:solidFill>
                  <a:srgbClr val="FF0000"/>
                </a:solidFill>
                <a:latin typeface="Gill Sans"/>
                <a:ea typeface="Gill Sans"/>
                <a:cs typeface="Gill Sans"/>
                <a:sym typeface="Gill Sans"/>
              </a:rPr>
              <a:t>Play in story mode or challenge mode</a:t>
            </a:r>
            <a:endParaRPr sz="2300" b="1">
              <a:solidFill>
                <a:srgbClr val="FF0000"/>
              </a:solidFill>
              <a:latin typeface="Gill Sans"/>
              <a:ea typeface="Gill Sans"/>
              <a:cs typeface="Gill Sans"/>
              <a:sym typeface="Gill Sans"/>
            </a:endParaRPr>
          </a:p>
          <a:p>
            <a:pPr marL="457200" lvl="0" indent="-374650" algn="l" rtl="0">
              <a:spcBef>
                <a:spcPts val="0"/>
              </a:spcBef>
              <a:spcAft>
                <a:spcPts val="0"/>
              </a:spcAft>
              <a:buClr>
                <a:srgbClr val="FF0000"/>
              </a:buClr>
              <a:buSzPts val="2300"/>
              <a:buFont typeface="Gill Sans"/>
              <a:buChar char="●"/>
            </a:pPr>
            <a:r>
              <a:rPr lang="en-GB" sz="2300">
                <a:solidFill>
                  <a:srgbClr val="FF0000"/>
                </a:solidFill>
                <a:latin typeface="Gill Sans"/>
                <a:ea typeface="Gill Sans"/>
                <a:cs typeface="Gill Sans"/>
                <a:sym typeface="Gill Sans"/>
              </a:rPr>
              <a:t>Earn coins, rewards and badges</a:t>
            </a:r>
            <a:endParaRPr sz="2300">
              <a:solidFill>
                <a:srgbClr val="FF0000"/>
              </a:solidFill>
              <a:latin typeface="Gill Sans"/>
              <a:ea typeface="Gill Sans"/>
              <a:cs typeface="Gill Sans"/>
              <a:sym typeface="Gill Sans"/>
            </a:endParaRPr>
          </a:p>
          <a:p>
            <a:pPr marL="457200" lvl="0" indent="-374650" algn="l" rtl="0">
              <a:spcBef>
                <a:spcPts val="0"/>
              </a:spcBef>
              <a:spcAft>
                <a:spcPts val="0"/>
              </a:spcAft>
              <a:buClr>
                <a:srgbClr val="FF0000"/>
              </a:buClr>
              <a:buSzPts val="2300"/>
              <a:buFont typeface="Gill Sans"/>
              <a:buChar char="●"/>
            </a:pPr>
            <a:r>
              <a:rPr lang="en-GB" sz="2300">
                <a:solidFill>
                  <a:srgbClr val="FF0000"/>
                </a:solidFill>
                <a:latin typeface="Gill Sans"/>
                <a:ea typeface="Gill Sans"/>
                <a:cs typeface="Gill Sans"/>
                <a:sym typeface="Gill Sans"/>
              </a:rPr>
              <a:t>‘Buy’ extra parts for their robots using their earned ‘coins’</a:t>
            </a:r>
            <a:endParaRPr sz="2300">
              <a:solidFill>
                <a:srgbClr val="FF0000"/>
              </a:solidFill>
              <a:latin typeface="Gill Sans"/>
              <a:ea typeface="Gill Sans"/>
              <a:cs typeface="Gill Sans"/>
              <a:sym typeface="Gill Sans"/>
            </a:endParaRPr>
          </a:p>
          <a:p>
            <a:pPr marL="0" marR="0" lvl="0" indent="0" algn="l" rtl="0">
              <a:spcBef>
                <a:spcPts val="0"/>
              </a:spcBef>
              <a:spcAft>
                <a:spcPts val="0"/>
              </a:spcAft>
              <a:buNone/>
            </a:pPr>
            <a:endParaRPr sz="2300" u="sng">
              <a:solidFill>
                <a:srgbClr val="FF0000"/>
              </a:solidFill>
              <a:latin typeface="Gill Sans"/>
              <a:ea typeface="Gill Sans"/>
              <a:cs typeface="Gill Sans"/>
              <a:sym typeface="Gill Sans"/>
            </a:endParaRPr>
          </a:p>
          <a:p>
            <a:pPr marL="0" lvl="0" indent="0" algn="l" rtl="0">
              <a:spcBef>
                <a:spcPts val="0"/>
              </a:spcBef>
              <a:spcAft>
                <a:spcPts val="0"/>
              </a:spcAft>
              <a:buNone/>
            </a:pPr>
            <a:r>
              <a:rPr lang="en-GB" sz="2300" u="sng">
                <a:solidFill>
                  <a:srgbClr val="FF0000"/>
                </a:solidFill>
                <a:latin typeface="Gill Sans"/>
                <a:ea typeface="Gill Sans"/>
                <a:cs typeface="Gill Sans"/>
                <a:sym typeface="Gill Sans"/>
              </a:rPr>
              <a:t>children must:</a:t>
            </a:r>
            <a:endParaRPr sz="2300" u="sng">
              <a:solidFill>
                <a:srgbClr val="FF0000"/>
              </a:solidFill>
              <a:latin typeface="Gill Sans"/>
              <a:ea typeface="Gill Sans"/>
              <a:cs typeface="Gill Sans"/>
              <a:sym typeface="Gill Sans"/>
            </a:endParaRPr>
          </a:p>
          <a:p>
            <a:pPr marL="457200" lvl="0" indent="-374650" algn="l" rtl="0">
              <a:spcBef>
                <a:spcPts val="0"/>
              </a:spcBef>
              <a:spcAft>
                <a:spcPts val="0"/>
              </a:spcAft>
              <a:buClr>
                <a:srgbClr val="FF0000"/>
              </a:buClr>
              <a:buSzPts val="2300"/>
              <a:buFont typeface="Gill Sans"/>
              <a:buChar char="●"/>
            </a:pPr>
            <a:r>
              <a:rPr lang="en-GB" sz="2300">
                <a:solidFill>
                  <a:srgbClr val="FF0000"/>
                </a:solidFill>
                <a:latin typeface="Gill Sans"/>
                <a:ea typeface="Gill Sans"/>
                <a:cs typeface="Gill Sans"/>
                <a:sym typeface="Gill Sans"/>
              </a:rPr>
              <a:t>Start at the easiest level and work up to unlock levels</a:t>
            </a:r>
            <a:endParaRPr sz="2300">
              <a:solidFill>
                <a:srgbClr val="FF0000"/>
              </a:solidFill>
              <a:latin typeface="Gill Sans"/>
              <a:ea typeface="Gill Sans"/>
              <a:cs typeface="Gill Sans"/>
              <a:sym typeface="Gill Sans"/>
            </a:endParaRPr>
          </a:p>
          <a:p>
            <a:pPr marL="0" marR="0" lvl="0" indent="0" algn="l" rtl="0">
              <a:spcBef>
                <a:spcPts val="0"/>
              </a:spcBef>
              <a:spcAft>
                <a:spcPts val="0"/>
              </a:spcAft>
              <a:buNone/>
            </a:pPr>
            <a:endParaRPr sz="1800" b="0" i="0" u="none" strike="noStrike" cap="none">
              <a:solidFill>
                <a:srgbClr val="FF0000"/>
              </a:solidFill>
              <a:latin typeface="Gill Sans"/>
              <a:ea typeface="Gill Sans"/>
              <a:cs typeface="Gill Sans"/>
              <a:sym typeface="Gill Sans"/>
            </a:endParaRPr>
          </a:p>
        </p:txBody>
      </p:sp>
      <p:pic>
        <p:nvPicPr>
          <p:cNvPr id="136" name="Google Shape;136;g10e7c540ac8_1_21"/>
          <p:cNvPicPr preferRelativeResize="0"/>
          <p:nvPr/>
        </p:nvPicPr>
        <p:blipFill>
          <a:blip r:embed="rId3">
            <a:alphaModFix/>
          </a:blip>
          <a:stretch>
            <a:fillRect/>
          </a:stretch>
        </p:blipFill>
        <p:spPr>
          <a:xfrm>
            <a:off x="8400250" y="2646525"/>
            <a:ext cx="3578900" cy="2474401"/>
          </a:xfrm>
          <a:prstGeom prst="rect">
            <a:avLst/>
          </a:prstGeom>
          <a:noFill/>
          <a:ln>
            <a:noFill/>
          </a:ln>
        </p:spPr>
      </p:pic>
      <p:pic>
        <p:nvPicPr>
          <p:cNvPr id="137" name="Google Shape;137;g10e7c540ac8_1_21"/>
          <p:cNvPicPr preferRelativeResize="0"/>
          <p:nvPr/>
        </p:nvPicPr>
        <p:blipFill>
          <a:blip r:embed="rId4">
            <a:alphaModFix/>
          </a:blip>
          <a:stretch>
            <a:fillRect/>
          </a:stretch>
        </p:blipFill>
        <p:spPr>
          <a:xfrm>
            <a:off x="6239075" y="212825"/>
            <a:ext cx="3796975" cy="2289574"/>
          </a:xfrm>
          <a:prstGeom prst="rect">
            <a:avLst/>
          </a:prstGeom>
          <a:noFill/>
          <a:ln>
            <a:noFill/>
          </a:ln>
        </p:spPr>
      </p:pic>
      <p:pic>
        <p:nvPicPr>
          <p:cNvPr id="138" name="Google Shape;138;g10e7c540ac8_1_21"/>
          <p:cNvPicPr preferRelativeResize="0"/>
          <p:nvPr/>
        </p:nvPicPr>
        <p:blipFill>
          <a:blip r:embed="rId5">
            <a:alphaModFix/>
          </a:blip>
          <a:stretch>
            <a:fillRect/>
          </a:stretch>
        </p:blipFill>
        <p:spPr>
          <a:xfrm>
            <a:off x="6593825" y="2891299"/>
            <a:ext cx="1362075" cy="1485900"/>
          </a:xfrm>
          <a:prstGeom prst="rect">
            <a:avLst/>
          </a:prstGeom>
          <a:noFill/>
          <a:ln>
            <a:noFill/>
          </a:ln>
        </p:spPr>
      </p:pic>
      <p:pic>
        <p:nvPicPr>
          <p:cNvPr id="139" name="Google Shape;139;g10e7c540ac8_1_21"/>
          <p:cNvPicPr preferRelativeResize="0"/>
          <p:nvPr/>
        </p:nvPicPr>
        <p:blipFill>
          <a:blip r:embed="rId6">
            <a:alphaModFix/>
          </a:blip>
          <a:stretch>
            <a:fillRect/>
          </a:stretch>
        </p:blipFill>
        <p:spPr>
          <a:xfrm>
            <a:off x="5873850" y="5000805"/>
            <a:ext cx="3796976" cy="165619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sp>
        <p:nvSpPr>
          <p:cNvPr id="144" name="Google Shape;144;g10e7c540ac8_1_16"/>
          <p:cNvSpPr txBox="1"/>
          <p:nvPr/>
        </p:nvSpPr>
        <p:spPr>
          <a:xfrm>
            <a:off x="619729" y="329425"/>
            <a:ext cx="56445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0" i="0" u="none" strike="noStrike" cap="none">
                <a:solidFill>
                  <a:srgbClr val="FF0000"/>
                </a:solidFill>
                <a:latin typeface="Gill Sans"/>
                <a:ea typeface="Gill Sans"/>
                <a:cs typeface="Gill Sans"/>
                <a:sym typeface="Gill Sans"/>
              </a:rPr>
              <a:t>Virtual Coffee Morning - Maths</a:t>
            </a:r>
            <a:endParaRPr sz="3200" b="0" i="0" u="none" strike="noStrike" cap="none">
              <a:solidFill>
                <a:srgbClr val="FF0000"/>
              </a:solidFill>
              <a:latin typeface="Gill Sans"/>
              <a:ea typeface="Gill Sans"/>
              <a:cs typeface="Gill Sans"/>
              <a:sym typeface="Gill Sans"/>
            </a:endParaRPr>
          </a:p>
        </p:txBody>
      </p:sp>
      <p:sp>
        <p:nvSpPr>
          <p:cNvPr id="145" name="Google Shape;145;g10e7c540ac8_1_16"/>
          <p:cNvSpPr txBox="1"/>
          <p:nvPr/>
        </p:nvSpPr>
        <p:spPr>
          <a:xfrm>
            <a:off x="1194775" y="1116775"/>
            <a:ext cx="4856400" cy="4971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300" u="sng">
                <a:solidFill>
                  <a:srgbClr val="FF0000"/>
                </a:solidFill>
                <a:latin typeface="Gill Sans"/>
                <a:ea typeface="Gill Sans"/>
                <a:cs typeface="Gill Sans"/>
                <a:sym typeface="Gill Sans"/>
              </a:rPr>
              <a:t>TT Rockstars is an interactive virtual platform where children can:</a:t>
            </a:r>
            <a:endParaRPr sz="2300" u="sng">
              <a:solidFill>
                <a:srgbClr val="FF0000"/>
              </a:solidFill>
              <a:latin typeface="Gill Sans"/>
              <a:ea typeface="Gill Sans"/>
              <a:cs typeface="Gill Sans"/>
              <a:sym typeface="Gill Sans"/>
            </a:endParaRPr>
          </a:p>
          <a:p>
            <a:pPr marL="0" marR="0" lvl="0" indent="0" algn="l" rtl="0">
              <a:spcBef>
                <a:spcPts val="0"/>
              </a:spcBef>
              <a:spcAft>
                <a:spcPts val="0"/>
              </a:spcAft>
              <a:buNone/>
            </a:pPr>
            <a:endParaRPr sz="2300" u="sng">
              <a:solidFill>
                <a:srgbClr val="FF0000"/>
              </a:solidFill>
              <a:latin typeface="Gill Sans"/>
              <a:ea typeface="Gill Sans"/>
              <a:cs typeface="Gill Sans"/>
              <a:sym typeface="Gill Sans"/>
            </a:endParaRPr>
          </a:p>
          <a:p>
            <a:pPr marL="457200" marR="0" lvl="0" indent="-374650" algn="l" rtl="0">
              <a:spcBef>
                <a:spcPts val="0"/>
              </a:spcBef>
              <a:spcAft>
                <a:spcPts val="0"/>
              </a:spcAft>
              <a:buClr>
                <a:srgbClr val="FF0000"/>
              </a:buClr>
              <a:buSzPts val="2300"/>
              <a:buFont typeface="Gill Sans"/>
              <a:buChar char="●"/>
            </a:pPr>
            <a:r>
              <a:rPr lang="en-GB" sz="2300">
                <a:solidFill>
                  <a:srgbClr val="FF0000"/>
                </a:solidFill>
                <a:latin typeface="Gill Sans"/>
                <a:ea typeface="Gill Sans"/>
                <a:cs typeface="Gill Sans"/>
                <a:sym typeface="Gill Sans"/>
              </a:rPr>
              <a:t>Play interactive games to learn their times tables.</a:t>
            </a:r>
            <a:endParaRPr sz="2300">
              <a:solidFill>
                <a:srgbClr val="FF0000"/>
              </a:solidFill>
              <a:latin typeface="Gill Sans"/>
              <a:ea typeface="Gill Sans"/>
              <a:cs typeface="Gill Sans"/>
              <a:sym typeface="Gill Sans"/>
            </a:endParaRPr>
          </a:p>
          <a:p>
            <a:pPr marL="457200" marR="0" lvl="0" indent="-374650" algn="l" rtl="0">
              <a:spcBef>
                <a:spcPts val="0"/>
              </a:spcBef>
              <a:spcAft>
                <a:spcPts val="0"/>
              </a:spcAft>
              <a:buClr>
                <a:srgbClr val="FF0000"/>
              </a:buClr>
              <a:buSzPts val="2300"/>
              <a:buFont typeface="Gill Sans"/>
              <a:buChar char="●"/>
            </a:pPr>
            <a:r>
              <a:rPr lang="en-GB" sz="2300">
                <a:solidFill>
                  <a:srgbClr val="FF0000"/>
                </a:solidFill>
                <a:latin typeface="Gill Sans"/>
                <a:ea typeface="Gill Sans"/>
                <a:cs typeface="Gill Sans"/>
                <a:sym typeface="Gill Sans"/>
              </a:rPr>
              <a:t>Choose options where they set the tables they want to learn.</a:t>
            </a:r>
            <a:endParaRPr sz="2300">
              <a:solidFill>
                <a:srgbClr val="FF0000"/>
              </a:solidFill>
              <a:latin typeface="Gill Sans"/>
              <a:ea typeface="Gill Sans"/>
              <a:cs typeface="Gill Sans"/>
              <a:sym typeface="Gill Sans"/>
            </a:endParaRPr>
          </a:p>
          <a:p>
            <a:pPr marL="457200" marR="0" lvl="0" indent="-374650" algn="l" rtl="0">
              <a:spcBef>
                <a:spcPts val="0"/>
              </a:spcBef>
              <a:spcAft>
                <a:spcPts val="0"/>
              </a:spcAft>
              <a:buClr>
                <a:srgbClr val="FF0000"/>
              </a:buClr>
              <a:buSzPts val="2300"/>
              <a:buFont typeface="Gill Sans"/>
              <a:buChar char="●"/>
            </a:pPr>
            <a:r>
              <a:rPr lang="en-GB" sz="2300">
                <a:solidFill>
                  <a:srgbClr val="FF0000"/>
                </a:solidFill>
                <a:latin typeface="Gill Sans"/>
                <a:ea typeface="Gill Sans"/>
                <a:cs typeface="Gill Sans"/>
                <a:sym typeface="Gill Sans"/>
              </a:rPr>
              <a:t>Complete challenges set by their teacher</a:t>
            </a:r>
            <a:endParaRPr sz="2300">
              <a:solidFill>
                <a:srgbClr val="FF0000"/>
              </a:solidFill>
              <a:latin typeface="Gill Sans"/>
              <a:ea typeface="Gill Sans"/>
              <a:cs typeface="Gill Sans"/>
              <a:sym typeface="Gill Sans"/>
            </a:endParaRPr>
          </a:p>
          <a:p>
            <a:pPr marL="457200" marR="0" lvl="0" indent="-374650" algn="l" rtl="0">
              <a:spcBef>
                <a:spcPts val="0"/>
              </a:spcBef>
              <a:spcAft>
                <a:spcPts val="0"/>
              </a:spcAft>
              <a:buClr>
                <a:srgbClr val="FF0000"/>
              </a:buClr>
              <a:buSzPts val="2300"/>
              <a:buFont typeface="Gill Sans"/>
              <a:buChar char="●"/>
            </a:pPr>
            <a:r>
              <a:rPr lang="en-GB" sz="2300">
                <a:solidFill>
                  <a:srgbClr val="FF0000"/>
                </a:solidFill>
                <a:latin typeface="Gill Sans"/>
                <a:ea typeface="Gill Sans"/>
                <a:cs typeface="Gill Sans"/>
                <a:sym typeface="Gill Sans"/>
              </a:rPr>
              <a:t>Compete against other children</a:t>
            </a:r>
            <a:endParaRPr sz="2300">
              <a:solidFill>
                <a:srgbClr val="FF0000"/>
              </a:solidFill>
              <a:latin typeface="Gill Sans"/>
              <a:ea typeface="Gill Sans"/>
              <a:cs typeface="Gill Sans"/>
              <a:sym typeface="Gill Sans"/>
            </a:endParaRPr>
          </a:p>
          <a:p>
            <a:pPr marL="457200" marR="0" lvl="0" indent="-374650" algn="l" rtl="0">
              <a:spcBef>
                <a:spcPts val="0"/>
              </a:spcBef>
              <a:spcAft>
                <a:spcPts val="0"/>
              </a:spcAft>
              <a:buClr>
                <a:srgbClr val="FF0000"/>
              </a:buClr>
              <a:buSzPts val="2300"/>
              <a:buFont typeface="Gill Sans"/>
              <a:buChar char="●"/>
            </a:pPr>
            <a:r>
              <a:rPr lang="en-GB" sz="2300">
                <a:solidFill>
                  <a:srgbClr val="FF0000"/>
                </a:solidFill>
                <a:latin typeface="Gill Sans"/>
                <a:ea typeface="Gill Sans"/>
                <a:cs typeface="Gill Sans"/>
                <a:sym typeface="Gill Sans"/>
              </a:rPr>
              <a:t>Earn coins and rewards</a:t>
            </a:r>
            <a:endParaRPr sz="2300">
              <a:solidFill>
                <a:srgbClr val="FF0000"/>
              </a:solidFill>
              <a:latin typeface="Gill Sans"/>
              <a:ea typeface="Gill Sans"/>
              <a:cs typeface="Gill Sans"/>
              <a:sym typeface="Gill Sans"/>
            </a:endParaRPr>
          </a:p>
          <a:p>
            <a:pPr marL="457200" marR="0" lvl="0" indent="-374650" algn="l" rtl="0">
              <a:spcBef>
                <a:spcPts val="0"/>
              </a:spcBef>
              <a:spcAft>
                <a:spcPts val="0"/>
              </a:spcAft>
              <a:buClr>
                <a:srgbClr val="FF0000"/>
              </a:buClr>
              <a:buSzPts val="2300"/>
              <a:buFont typeface="Gill Sans"/>
              <a:buChar char="●"/>
            </a:pPr>
            <a:r>
              <a:rPr lang="en-GB" sz="2300">
                <a:solidFill>
                  <a:srgbClr val="FF0000"/>
                </a:solidFill>
                <a:latin typeface="Gill Sans"/>
                <a:ea typeface="Gill Sans"/>
                <a:cs typeface="Gill Sans"/>
                <a:sym typeface="Gill Sans"/>
              </a:rPr>
              <a:t>Check progress on the leaderboards</a:t>
            </a:r>
            <a:endParaRPr sz="2300">
              <a:solidFill>
                <a:srgbClr val="FF0000"/>
              </a:solidFill>
              <a:latin typeface="Gill Sans"/>
              <a:ea typeface="Gill Sans"/>
              <a:cs typeface="Gill Sans"/>
              <a:sym typeface="Gill Sans"/>
            </a:endParaRPr>
          </a:p>
          <a:p>
            <a:pPr marL="0" marR="0" lvl="0" indent="0" algn="l" rtl="0">
              <a:spcBef>
                <a:spcPts val="0"/>
              </a:spcBef>
              <a:spcAft>
                <a:spcPts val="0"/>
              </a:spcAft>
              <a:buNone/>
            </a:pPr>
            <a:endParaRPr sz="1800" b="0" i="0" u="none" strike="noStrike" cap="none">
              <a:solidFill>
                <a:srgbClr val="FF0000"/>
              </a:solidFill>
              <a:latin typeface="Gill Sans"/>
              <a:ea typeface="Gill Sans"/>
              <a:cs typeface="Gill Sans"/>
              <a:sym typeface="Gill Sans"/>
            </a:endParaRPr>
          </a:p>
        </p:txBody>
      </p:sp>
      <p:pic>
        <p:nvPicPr>
          <p:cNvPr id="146" name="Google Shape;146;g10e7c540ac8_1_16"/>
          <p:cNvPicPr preferRelativeResize="0"/>
          <p:nvPr/>
        </p:nvPicPr>
        <p:blipFill>
          <a:blip r:embed="rId3">
            <a:alphaModFix/>
          </a:blip>
          <a:stretch>
            <a:fillRect/>
          </a:stretch>
        </p:blipFill>
        <p:spPr>
          <a:xfrm>
            <a:off x="7022250" y="135375"/>
            <a:ext cx="4485351" cy="3044075"/>
          </a:xfrm>
          <a:prstGeom prst="rect">
            <a:avLst/>
          </a:prstGeom>
          <a:noFill/>
          <a:ln>
            <a:noFill/>
          </a:ln>
        </p:spPr>
      </p:pic>
      <p:pic>
        <p:nvPicPr>
          <p:cNvPr id="147" name="Google Shape;147;g10e7c540ac8_1_16"/>
          <p:cNvPicPr preferRelativeResize="0"/>
          <p:nvPr/>
        </p:nvPicPr>
        <p:blipFill>
          <a:blip r:embed="rId4">
            <a:alphaModFix/>
          </a:blip>
          <a:stretch>
            <a:fillRect/>
          </a:stretch>
        </p:blipFill>
        <p:spPr>
          <a:xfrm>
            <a:off x="6617450" y="3674750"/>
            <a:ext cx="2580450" cy="2802800"/>
          </a:xfrm>
          <a:prstGeom prst="rect">
            <a:avLst/>
          </a:prstGeom>
          <a:noFill/>
          <a:ln>
            <a:noFill/>
          </a:ln>
        </p:spPr>
      </p:pic>
      <p:pic>
        <p:nvPicPr>
          <p:cNvPr id="148" name="Google Shape;148;g10e7c540ac8_1_16"/>
          <p:cNvPicPr preferRelativeResize="0"/>
          <p:nvPr/>
        </p:nvPicPr>
        <p:blipFill>
          <a:blip r:embed="rId5">
            <a:alphaModFix/>
          </a:blip>
          <a:stretch>
            <a:fillRect/>
          </a:stretch>
        </p:blipFill>
        <p:spPr>
          <a:xfrm>
            <a:off x="9670900" y="3518349"/>
            <a:ext cx="2356875" cy="28537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p:cNvGrpSpPr/>
        <p:nvPr/>
      </p:nvGrpSpPr>
      <p:grpSpPr>
        <a:xfrm>
          <a:off x="0" y="0"/>
          <a:ext cx="0" cy="0"/>
          <a:chOff x="0" y="0"/>
          <a:chExt cx="0" cy="0"/>
        </a:xfrm>
      </p:grpSpPr>
      <p:sp>
        <p:nvSpPr>
          <p:cNvPr id="153" name="Google Shape;153;g10e7c540ac8_3_1"/>
          <p:cNvSpPr txBox="1"/>
          <p:nvPr/>
        </p:nvSpPr>
        <p:spPr>
          <a:xfrm>
            <a:off x="619729" y="329425"/>
            <a:ext cx="56445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0" i="0" u="none" strike="noStrike" cap="none">
                <a:solidFill>
                  <a:srgbClr val="FF0000"/>
                </a:solidFill>
                <a:latin typeface="Gill Sans"/>
                <a:ea typeface="Gill Sans"/>
                <a:cs typeface="Gill Sans"/>
                <a:sym typeface="Gill Sans"/>
              </a:rPr>
              <a:t>Virtual Coffee Morning - Maths</a:t>
            </a:r>
            <a:endParaRPr sz="3200" b="0" i="0" u="none" strike="noStrike" cap="none">
              <a:solidFill>
                <a:srgbClr val="FF0000"/>
              </a:solidFill>
              <a:latin typeface="Gill Sans"/>
              <a:ea typeface="Gill Sans"/>
              <a:cs typeface="Gill Sans"/>
              <a:sym typeface="Gill Sans"/>
            </a:endParaRPr>
          </a:p>
        </p:txBody>
      </p:sp>
      <p:sp>
        <p:nvSpPr>
          <p:cNvPr id="154" name="Google Shape;154;g10e7c540ac8_3_1"/>
          <p:cNvSpPr txBox="1"/>
          <p:nvPr/>
        </p:nvSpPr>
        <p:spPr>
          <a:xfrm>
            <a:off x="201550" y="1243350"/>
            <a:ext cx="7292400" cy="5248800"/>
          </a:xfrm>
          <a:prstGeom prst="rect">
            <a:avLst/>
          </a:prstGeom>
          <a:solidFill>
            <a:schemeClr val="lt1"/>
          </a:solidFill>
          <a:ln>
            <a:noFill/>
          </a:ln>
        </p:spPr>
        <p:txBody>
          <a:bodyPr spcFirstLastPara="1" wrap="square" lIns="91425" tIns="45700" rIns="91425" bIns="45700" anchor="t" anchorCtr="0">
            <a:spAutoFit/>
          </a:bodyPr>
          <a:lstStyle/>
          <a:p>
            <a:pPr marL="0" lvl="0" indent="0" algn="l" rtl="0">
              <a:lnSpc>
                <a:spcPct val="100000"/>
              </a:lnSpc>
              <a:spcBef>
                <a:spcPts val="1200"/>
              </a:spcBef>
              <a:spcAft>
                <a:spcPts val="0"/>
              </a:spcAft>
              <a:buNone/>
            </a:pPr>
            <a:r>
              <a:rPr lang="en-GB" sz="2000" u="sng">
                <a:solidFill>
                  <a:srgbClr val="FF0000"/>
                </a:solidFill>
                <a:highlight>
                  <a:schemeClr val="lt1"/>
                </a:highlight>
                <a:latin typeface="Gill Sans"/>
                <a:ea typeface="Gill Sans"/>
                <a:cs typeface="Gill Sans"/>
                <a:sym typeface="Gill Sans"/>
              </a:rPr>
              <a:t>I Minute Maths</a:t>
            </a:r>
            <a:endParaRPr sz="2000" u="sng">
              <a:solidFill>
                <a:srgbClr val="FF0000"/>
              </a:solidFill>
              <a:highlight>
                <a:schemeClr val="lt1"/>
              </a:highlight>
              <a:latin typeface="Gill Sans"/>
              <a:ea typeface="Gill Sans"/>
              <a:cs typeface="Gill Sans"/>
              <a:sym typeface="Gill Sans"/>
            </a:endParaRPr>
          </a:p>
          <a:p>
            <a:pPr marL="0" lvl="0" indent="0" algn="l" rtl="0">
              <a:lnSpc>
                <a:spcPct val="100000"/>
              </a:lnSpc>
              <a:spcBef>
                <a:spcPts val="1200"/>
              </a:spcBef>
              <a:spcAft>
                <a:spcPts val="0"/>
              </a:spcAft>
              <a:buNone/>
            </a:pPr>
            <a:endParaRPr sz="1700">
              <a:solidFill>
                <a:srgbClr val="FF0000"/>
              </a:solidFill>
              <a:highlight>
                <a:schemeClr val="lt1"/>
              </a:highlight>
              <a:latin typeface="Gill Sans"/>
              <a:ea typeface="Gill Sans"/>
              <a:cs typeface="Gill Sans"/>
              <a:sym typeface="Gill Sans"/>
            </a:endParaRPr>
          </a:p>
          <a:p>
            <a:pPr marL="0" lvl="0" indent="0" algn="l" rtl="0">
              <a:lnSpc>
                <a:spcPct val="100000"/>
              </a:lnSpc>
              <a:spcBef>
                <a:spcPts val="1200"/>
              </a:spcBef>
              <a:spcAft>
                <a:spcPts val="0"/>
              </a:spcAft>
              <a:buNone/>
            </a:pPr>
            <a:r>
              <a:rPr lang="en-GB" sz="1700">
                <a:solidFill>
                  <a:srgbClr val="FF0000"/>
                </a:solidFill>
                <a:highlight>
                  <a:schemeClr val="lt1"/>
                </a:highlight>
                <a:latin typeface="Gill Sans"/>
                <a:ea typeface="Gill Sans"/>
                <a:cs typeface="Gill Sans"/>
                <a:sym typeface="Gill Sans"/>
              </a:rPr>
              <a:t>Who is it for?</a:t>
            </a:r>
            <a:endParaRPr sz="1700">
              <a:solidFill>
                <a:srgbClr val="FF0000"/>
              </a:solidFill>
              <a:highlight>
                <a:schemeClr val="lt1"/>
              </a:highlight>
              <a:latin typeface="Gill Sans"/>
              <a:ea typeface="Gill Sans"/>
              <a:cs typeface="Gill Sans"/>
              <a:sym typeface="Gill Sans"/>
            </a:endParaRPr>
          </a:p>
          <a:p>
            <a:pPr marL="0" lvl="0" indent="0" algn="l" rtl="0">
              <a:lnSpc>
                <a:spcPct val="100000"/>
              </a:lnSpc>
              <a:spcBef>
                <a:spcPts val="1200"/>
              </a:spcBef>
              <a:spcAft>
                <a:spcPts val="0"/>
              </a:spcAft>
              <a:buNone/>
            </a:pPr>
            <a:r>
              <a:rPr lang="en-GB" sz="1700">
                <a:solidFill>
                  <a:srgbClr val="FF0000"/>
                </a:solidFill>
                <a:highlight>
                  <a:schemeClr val="lt1"/>
                </a:highlight>
                <a:latin typeface="Gill Sans"/>
                <a:ea typeface="Gill Sans"/>
                <a:cs typeface="Gill Sans"/>
                <a:sym typeface="Gill Sans"/>
              </a:rPr>
              <a:t>This first version of the app is aimed at Key Stage 1 pupils, and focuses on adding and subtracting – and on ‘Subitising’. The free mobile app is available for Apple/iOS, Android and Kindle. </a:t>
            </a:r>
            <a:endParaRPr sz="1700">
              <a:solidFill>
                <a:srgbClr val="FF0000"/>
              </a:solidFill>
              <a:highlight>
                <a:schemeClr val="lt1"/>
              </a:highlight>
              <a:latin typeface="Gill Sans"/>
              <a:ea typeface="Gill Sans"/>
              <a:cs typeface="Gill Sans"/>
              <a:sym typeface="Gill Sans"/>
            </a:endParaRPr>
          </a:p>
          <a:p>
            <a:pPr marL="0" lvl="0" indent="0" algn="l" rtl="0">
              <a:lnSpc>
                <a:spcPct val="100000"/>
              </a:lnSpc>
              <a:spcBef>
                <a:spcPts val="1200"/>
              </a:spcBef>
              <a:spcAft>
                <a:spcPts val="0"/>
              </a:spcAft>
              <a:buNone/>
            </a:pPr>
            <a:r>
              <a:rPr lang="en-GB" sz="1700">
                <a:solidFill>
                  <a:srgbClr val="FF0000"/>
                </a:solidFill>
                <a:highlight>
                  <a:schemeClr val="lt1"/>
                </a:highlight>
                <a:latin typeface="Gill Sans"/>
                <a:ea typeface="Gill Sans"/>
                <a:cs typeface="Gill Sans"/>
                <a:sym typeface="Gill Sans"/>
              </a:rPr>
              <a:t>How does it work?</a:t>
            </a:r>
            <a:endParaRPr sz="1700">
              <a:solidFill>
                <a:srgbClr val="FF0000"/>
              </a:solidFill>
              <a:highlight>
                <a:schemeClr val="lt1"/>
              </a:highlight>
              <a:latin typeface="Gill Sans"/>
              <a:ea typeface="Gill Sans"/>
              <a:cs typeface="Gill Sans"/>
              <a:sym typeface="Gill Sans"/>
            </a:endParaRPr>
          </a:p>
          <a:p>
            <a:pPr marL="0" lvl="0" indent="0" algn="l" rtl="0">
              <a:lnSpc>
                <a:spcPct val="100000"/>
              </a:lnSpc>
              <a:spcBef>
                <a:spcPts val="1200"/>
              </a:spcBef>
              <a:spcAft>
                <a:spcPts val="0"/>
              </a:spcAft>
              <a:buNone/>
            </a:pPr>
            <a:r>
              <a:rPr lang="en-GB" sz="1700">
                <a:solidFill>
                  <a:srgbClr val="FF0000"/>
                </a:solidFill>
                <a:highlight>
                  <a:schemeClr val="lt1"/>
                </a:highlight>
                <a:latin typeface="Gill Sans"/>
                <a:ea typeface="Gill Sans"/>
                <a:cs typeface="Gill Sans"/>
                <a:sym typeface="Gill Sans"/>
              </a:rPr>
              <a:t>1-Minute Maths offers children engaging and easily accessible practice in basic number. There’s no specific route or starting point. Having chosen a topic, each user answers a series of randomly generated questions (a different set of questions every time means they learn the concept, not a sequence of answers).</a:t>
            </a:r>
            <a:endParaRPr sz="1700">
              <a:solidFill>
                <a:srgbClr val="FF0000"/>
              </a:solidFill>
              <a:highlight>
                <a:schemeClr val="lt1"/>
              </a:highlight>
              <a:latin typeface="Gill Sans"/>
              <a:ea typeface="Gill Sans"/>
              <a:cs typeface="Gill Sans"/>
              <a:sym typeface="Gill Sans"/>
            </a:endParaRPr>
          </a:p>
          <a:p>
            <a:pPr marL="0" lvl="0" indent="0" algn="l" rtl="0">
              <a:lnSpc>
                <a:spcPct val="100000"/>
              </a:lnSpc>
              <a:spcBef>
                <a:spcPts val="1200"/>
              </a:spcBef>
              <a:spcAft>
                <a:spcPts val="1200"/>
              </a:spcAft>
              <a:buNone/>
            </a:pPr>
            <a:r>
              <a:rPr lang="en-GB" sz="1700">
                <a:solidFill>
                  <a:srgbClr val="FF0000"/>
                </a:solidFill>
                <a:highlight>
                  <a:schemeClr val="lt1"/>
                </a:highlight>
                <a:latin typeface="Gill Sans"/>
                <a:ea typeface="Gill Sans"/>
                <a:cs typeface="Gill Sans"/>
                <a:sym typeface="Gill Sans"/>
              </a:rPr>
              <a:t>When the one minute’s up, the questions are automatically marked and presented on a breakdown screen, giving instant feedback on how they’ve done. If they’re struggling with a question, a ‘Hint’ button reformats the question as a familiar manipulative display that mirrors the approaches used in the White Rose Maths schemes of learning.</a:t>
            </a:r>
            <a:endParaRPr sz="1800" b="0" i="0" u="none" strike="noStrike" cap="none">
              <a:solidFill>
                <a:srgbClr val="FF0000"/>
              </a:solidFill>
              <a:latin typeface="Gill Sans"/>
              <a:ea typeface="Gill Sans"/>
              <a:cs typeface="Gill Sans"/>
              <a:sym typeface="Gill Sans"/>
            </a:endParaRPr>
          </a:p>
        </p:txBody>
      </p:sp>
      <p:pic>
        <p:nvPicPr>
          <p:cNvPr id="155" name="Google Shape;155;g10e7c540ac8_3_1"/>
          <p:cNvPicPr preferRelativeResize="0"/>
          <p:nvPr/>
        </p:nvPicPr>
        <p:blipFill>
          <a:blip r:embed="rId3">
            <a:alphaModFix/>
          </a:blip>
          <a:stretch>
            <a:fillRect/>
          </a:stretch>
        </p:blipFill>
        <p:spPr>
          <a:xfrm>
            <a:off x="7717275" y="1240350"/>
            <a:ext cx="4393250" cy="437730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g10e7c540ac8_0_26"/>
          <p:cNvSpPr txBox="1"/>
          <p:nvPr/>
        </p:nvSpPr>
        <p:spPr>
          <a:xfrm>
            <a:off x="1790337" y="483128"/>
            <a:ext cx="81870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b="0" i="0" u="none" strike="noStrike" cap="none">
                <a:solidFill>
                  <a:srgbClr val="FF0000"/>
                </a:solidFill>
                <a:latin typeface="Gill Sans"/>
                <a:ea typeface="Gill Sans"/>
                <a:cs typeface="Gill Sans"/>
                <a:sym typeface="Gill Sans"/>
              </a:rPr>
              <a:t>Virtual Coffee Morning - Maths</a:t>
            </a:r>
            <a:endParaRPr sz="3200" b="0" i="0" u="none" strike="noStrike" cap="none">
              <a:solidFill>
                <a:srgbClr val="FF0000"/>
              </a:solidFill>
              <a:latin typeface="Gill Sans"/>
              <a:ea typeface="Gill Sans"/>
              <a:cs typeface="Gill Sans"/>
              <a:sym typeface="Gill Sans"/>
            </a:endParaRPr>
          </a:p>
        </p:txBody>
      </p:sp>
      <p:sp>
        <p:nvSpPr>
          <p:cNvPr id="161" name="Google Shape;161;g10e7c540ac8_0_26"/>
          <p:cNvSpPr txBox="1"/>
          <p:nvPr/>
        </p:nvSpPr>
        <p:spPr>
          <a:xfrm>
            <a:off x="1045650" y="1068125"/>
            <a:ext cx="10100700" cy="5135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100" u="sng">
                <a:solidFill>
                  <a:srgbClr val="FF0000"/>
                </a:solidFill>
                <a:latin typeface="Gill Sans"/>
                <a:ea typeface="Gill Sans"/>
                <a:cs typeface="Gill Sans"/>
                <a:sym typeface="Gill Sans"/>
              </a:rPr>
              <a:t>Helping your child at home</a:t>
            </a:r>
            <a:endParaRPr sz="2100">
              <a:solidFill>
                <a:srgbClr val="FF0000"/>
              </a:solidFill>
              <a:latin typeface="Gill Sans"/>
              <a:ea typeface="Gill Sans"/>
              <a:cs typeface="Gill Sans"/>
              <a:sym typeface="Gill Sans"/>
            </a:endParaRPr>
          </a:p>
          <a:p>
            <a:pPr marL="0" lvl="0" indent="0" algn="l" rtl="0">
              <a:lnSpc>
                <a:spcPct val="115000"/>
              </a:lnSpc>
              <a:spcBef>
                <a:spcPts val="0"/>
              </a:spcBef>
              <a:spcAft>
                <a:spcPts val="0"/>
              </a:spcAft>
              <a:buNone/>
            </a:pPr>
            <a:r>
              <a:rPr lang="en-GB" sz="2100">
                <a:solidFill>
                  <a:srgbClr val="FF0000"/>
                </a:solidFill>
                <a:latin typeface="Gill Sans"/>
                <a:ea typeface="Gill Sans"/>
                <a:cs typeface="Gill Sans"/>
                <a:sym typeface="Gill Sans"/>
              </a:rPr>
              <a:t>With important emphasis of children securing basic number facts, there are a number of ways that you can support your child at home.</a:t>
            </a:r>
            <a:endParaRPr sz="2100">
              <a:solidFill>
                <a:srgbClr val="FF0000"/>
              </a:solidFill>
              <a:latin typeface="Gill Sans"/>
              <a:ea typeface="Gill Sans"/>
              <a:cs typeface="Gill Sans"/>
              <a:sym typeface="Gill Sans"/>
            </a:endParaRPr>
          </a:p>
          <a:p>
            <a:pPr marL="457200" lvl="0" indent="-361950" algn="l" rtl="0">
              <a:lnSpc>
                <a:spcPct val="115000"/>
              </a:lnSpc>
              <a:spcBef>
                <a:spcPts val="1200"/>
              </a:spcBef>
              <a:spcAft>
                <a:spcPts val="0"/>
              </a:spcAft>
              <a:buClr>
                <a:srgbClr val="FF0000"/>
              </a:buClr>
              <a:buSzPts val="2100"/>
              <a:buFont typeface="Gill Sans"/>
              <a:buChar char="●"/>
            </a:pPr>
            <a:r>
              <a:rPr lang="en-GB" sz="2100">
                <a:solidFill>
                  <a:srgbClr val="FF0000"/>
                </a:solidFill>
                <a:latin typeface="Gill Sans"/>
                <a:ea typeface="Gill Sans"/>
                <a:cs typeface="Gill Sans"/>
                <a:sym typeface="Gill Sans"/>
              </a:rPr>
              <a:t>Sit with them when they complete their homework and talk about the work they are doing. Ask them to explain what they are doing and how it links to work in school.</a:t>
            </a:r>
            <a:endParaRPr sz="2100">
              <a:solidFill>
                <a:srgbClr val="FF0000"/>
              </a:solidFill>
              <a:latin typeface="Gill Sans"/>
              <a:ea typeface="Gill Sans"/>
              <a:cs typeface="Gill Sans"/>
              <a:sym typeface="Gill Sans"/>
            </a:endParaRPr>
          </a:p>
          <a:p>
            <a:pPr marL="457200" lvl="0" indent="-361950" algn="l" rtl="0">
              <a:lnSpc>
                <a:spcPct val="115000"/>
              </a:lnSpc>
              <a:spcBef>
                <a:spcPts val="0"/>
              </a:spcBef>
              <a:spcAft>
                <a:spcPts val="0"/>
              </a:spcAft>
              <a:buClr>
                <a:srgbClr val="FF0000"/>
              </a:buClr>
              <a:buSzPts val="2100"/>
              <a:buFont typeface="Gill Sans"/>
              <a:buChar char="●"/>
            </a:pPr>
            <a:r>
              <a:rPr lang="en-GB" sz="2100">
                <a:solidFill>
                  <a:srgbClr val="FF0000"/>
                </a:solidFill>
                <a:latin typeface="Gill Sans"/>
                <a:ea typeface="Gill Sans"/>
                <a:cs typeface="Gill Sans"/>
                <a:sym typeface="Gill Sans"/>
              </a:rPr>
              <a:t>Help your child log on to Numbots as often as possible for short periods of time. Their login details are on a sticker in their reading record. </a:t>
            </a:r>
            <a:endParaRPr sz="2100">
              <a:solidFill>
                <a:srgbClr val="FF0000"/>
              </a:solidFill>
              <a:latin typeface="Gill Sans"/>
              <a:ea typeface="Gill Sans"/>
              <a:cs typeface="Gill Sans"/>
              <a:sym typeface="Gill Sans"/>
            </a:endParaRPr>
          </a:p>
          <a:p>
            <a:pPr marL="457200" lvl="0" indent="-361950" algn="l" rtl="0">
              <a:lnSpc>
                <a:spcPct val="115000"/>
              </a:lnSpc>
              <a:spcBef>
                <a:spcPts val="0"/>
              </a:spcBef>
              <a:spcAft>
                <a:spcPts val="0"/>
              </a:spcAft>
              <a:buClr>
                <a:srgbClr val="FF0000"/>
              </a:buClr>
              <a:buSzPts val="2100"/>
              <a:buFont typeface="Gill Sans"/>
              <a:buChar char="●"/>
            </a:pPr>
            <a:r>
              <a:rPr lang="en-GB" sz="2100">
                <a:solidFill>
                  <a:srgbClr val="FF0000"/>
                </a:solidFill>
                <a:latin typeface="Gill Sans"/>
                <a:ea typeface="Gill Sans"/>
                <a:cs typeface="Gill Sans"/>
                <a:sym typeface="Gill Sans"/>
              </a:rPr>
              <a:t>For children in KS2, encourage them log on to Times Tables Rockstars as often as possible for short periods of time. Their login details are on a sticker in their reading record and is the same as their Numbots login.</a:t>
            </a:r>
            <a:endParaRPr sz="2100">
              <a:solidFill>
                <a:srgbClr val="FF0000"/>
              </a:solidFill>
              <a:latin typeface="Gill Sans"/>
              <a:ea typeface="Gill Sans"/>
              <a:cs typeface="Gill Sans"/>
              <a:sym typeface="Gill Sans"/>
            </a:endParaRPr>
          </a:p>
          <a:p>
            <a:pPr marL="457200" lvl="0" indent="-361950" algn="l" rtl="0">
              <a:lnSpc>
                <a:spcPct val="115000"/>
              </a:lnSpc>
              <a:spcBef>
                <a:spcPts val="0"/>
              </a:spcBef>
              <a:spcAft>
                <a:spcPts val="0"/>
              </a:spcAft>
              <a:buClr>
                <a:srgbClr val="FF0000"/>
              </a:buClr>
              <a:buSzPts val="2100"/>
              <a:buFont typeface="Gill Sans"/>
              <a:buChar char="●"/>
            </a:pPr>
            <a:r>
              <a:rPr lang="en-GB" sz="2100">
                <a:solidFill>
                  <a:srgbClr val="FF0000"/>
                </a:solidFill>
                <a:latin typeface="Gill Sans"/>
                <a:ea typeface="Gill Sans"/>
                <a:cs typeface="Gill Sans"/>
                <a:sym typeface="Gill Sans"/>
              </a:rPr>
              <a:t>Download the brand new ‘1 minute maths’ App from White Rose Maths on Google Play or at the App Store or follow the link below</a:t>
            </a:r>
            <a:endParaRPr sz="2100">
              <a:solidFill>
                <a:srgbClr val="FF0000"/>
              </a:solidFill>
              <a:latin typeface="Gill Sans"/>
              <a:ea typeface="Gill Sans"/>
              <a:cs typeface="Gill Sans"/>
              <a:sym typeface="Gill Sans"/>
            </a:endParaRPr>
          </a:p>
          <a:p>
            <a:pPr marL="0" lvl="0" indent="0" algn="l" rtl="0">
              <a:lnSpc>
                <a:spcPct val="115000"/>
              </a:lnSpc>
              <a:spcBef>
                <a:spcPts val="1200"/>
              </a:spcBef>
              <a:spcAft>
                <a:spcPts val="1200"/>
              </a:spcAft>
              <a:buNone/>
            </a:pPr>
            <a:r>
              <a:rPr lang="en-GB" sz="2100" u="sng">
                <a:solidFill>
                  <a:schemeClr val="hlink"/>
                </a:solidFill>
                <a:latin typeface="Gill Sans"/>
                <a:ea typeface="Gill Sans"/>
                <a:cs typeface="Gill Sans"/>
                <a:sym typeface="Gill Sans"/>
                <a:hlinkClick r:id="rId3"/>
              </a:rPr>
              <a:t>https://whiterosemaths.com/resources/1-minute-maths#download</a:t>
            </a:r>
            <a:endParaRPr sz="2100">
              <a:solidFill>
                <a:srgbClr val="FF0000"/>
              </a:solidFill>
              <a:latin typeface="Gill Sans"/>
              <a:ea typeface="Gill Sans"/>
              <a:cs typeface="Gill Sans"/>
              <a:sym typeface="Gill Sans"/>
            </a:endParaRPr>
          </a:p>
        </p:txBody>
      </p:sp>
    </p:spTree>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1170</Words>
  <Application>Microsoft Office PowerPoint</Application>
  <PresentationFormat>Widescreen</PresentationFormat>
  <Paragraphs>107</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Gill Sans</vt:lpstr>
      <vt:lpstr>Parcel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Bell</dc:creator>
  <cp:lastModifiedBy>Tracey Chappell</cp:lastModifiedBy>
  <cp:revision>1</cp:revision>
  <dcterms:created xsi:type="dcterms:W3CDTF">2022-01-15T13:13:52Z</dcterms:created>
  <dcterms:modified xsi:type="dcterms:W3CDTF">2022-01-28T11:47:15Z</dcterms:modified>
</cp:coreProperties>
</file>