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1"/>
  </p:notesMasterIdLst>
  <p:handoutMasterIdLst>
    <p:handoutMasterId r:id="rId22"/>
  </p:handoutMasterIdLst>
  <p:sldIdLst>
    <p:sldId id="300" r:id="rId2"/>
    <p:sldId id="257" r:id="rId3"/>
    <p:sldId id="266" r:id="rId4"/>
    <p:sldId id="302" r:id="rId5"/>
    <p:sldId id="258" r:id="rId6"/>
    <p:sldId id="270" r:id="rId7"/>
    <p:sldId id="297" r:id="rId8"/>
    <p:sldId id="273" r:id="rId9"/>
    <p:sldId id="274" r:id="rId10"/>
    <p:sldId id="296" r:id="rId11"/>
    <p:sldId id="280" r:id="rId12"/>
    <p:sldId id="262" r:id="rId13"/>
    <p:sldId id="291" r:id="rId14"/>
    <p:sldId id="263" r:id="rId15"/>
    <p:sldId id="286" r:id="rId16"/>
    <p:sldId id="292" r:id="rId17"/>
    <p:sldId id="301" r:id="rId18"/>
    <p:sldId id="290" r:id="rId19"/>
    <p:sldId id="264" r:id="rId20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76384" autoAdjust="0"/>
  </p:normalViewPr>
  <p:slideViewPr>
    <p:cSldViewPr snapToGrid="0" snapToObjects="1">
      <p:cViewPr>
        <p:scale>
          <a:sx n="94" d="100"/>
          <a:sy n="94" d="100"/>
        </p:scale>
        <p:origin x="-21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AA6ED507-0261-4B58-BA92-9A610DC3B12C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5" cy="497046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5"/>
            <a:ext cx="2950475" cy="497046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C80F045E-FA51-43B0-983B-A128CAD3AE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03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5" cy="497046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7046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19"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24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19"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8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Visit library</a:t>
            </a:r>
          </a:p>
          <a:p>
            <a:r>
              <a:rPr lang="en-US" baseline="0" dirty="0" smtClean="0"/>
              <a:t>Picture books</a:t>
            </a:r>
          </a:p>
          <a:p>
            <a:r>
              <a:rPr lang="en-US" baseline="0" dirty="0" smtClean="0"/>
              <a:t>Reading books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07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19"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82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most important things you can do as a parent</a:t>
            </a:r>
            <a:r>
              <a:rPr lang="en-US" baseline="0" dirty="0" smtClean="0"/>
              <a:t> at home is read higher level texts </a:t>
            </a:r>
            <a:r>
              <a:rPr lang="en-US" i="1" baseline="0" dirty="0" smtClean="0"/>
              <a:t>to</a:t>
            </a:r>
            <a:r>
              <a:rPr lang="en-US" i="0" baseline="0" dirty="0" smtClean="0"/>
              <a:t> your child. 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h</a:t>
            </a:r>
            <a:r>
              <a:rPr lang="en-US" dirty="0" smtClean="0"/>
              <a:t>elps develop an enjoyment for stories</a:t>
            </a:r>
            <a:r>
              <a:rPr lang="en-US" baseline="0" dirty="0" smtClean="0"/>
              <a:t> and the motivation for learning to read themselves.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Ask questions and share opinions about what you read to engage them in discussion, get them thinking about what they read and develop vocabulary. </a:t>
            </a:r>
          </a:p>
          <a:p>
            <a:endParaRPr lang="en-US" i="1" baseline="0" dirty="0" smtClean="0"/>
          </a:p>
          <a:p>
            <a:r>
              <a:rPr lang="en-US" i="1" baseline="0" dirty="0" smtClean="0"/>
              <a:t>Click and read.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43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i="1" dirty="0" smtClean="0">
                <a:latin typeface="Calibri" charset="0"/>
              </a:rPr>
              <a:t>Click through and read examples</a:t>
            </a:r>
            <a:r>
              <a:rPr lang="en-GB" i="1" baseline="0" dirty="0" smtClean="0">
                <a:latin typeface="Calibri" charset="0"/>
              </a:rPr>
              <a:t> to parents.</a:t>
            </a:r>
            <a:endParaRPr lang="en-GB" i="1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Use </a:t>
            </a:r>
            <a:r>
              <a:rPr lang="en-GB" dirty="0">
                <a:latin typeface="Calibri" charset="0"/>
              </a:rPr>
              <a:t>ambitious vocabulary with your children and encourage them to use these words for themselves in both their speech and writing.  Build interesting sentences with your child.</a:t>
            </a:r>
          </a:p>
          <a:p>
            <a:pPr eaLnBrk="1" hangingPunct="1">
              <a:spcBef>
                <a:spcPct val="0"/>
              </a:spcBef>
            </a:pPr>
            <a:endParaRPr lang="en-GB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A </a:t>
            </a:r>
            <a:r>
              <a:rPr lang="en-GB" dirty="0">
                <a:latin typeface="Calibri" charset="0"/>
              </a:rPr>
              <a:t>rich vocabulary is essential for high levels of comprehension. The more words your child has in his/her head when they come to school, the quicker they will understand when they read, e.g. 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endParaRPr lang="en-GB" dirty="0">
              <a:latin typeface="Calibri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r>
              <a:rPr lang="en-GB" dirty="0">
                <a:latin typeface="Calibri" charset="0"/>
              </a:rPr>
              <a:t>“You’re looking pleased… not just pleased but delighted!” (thrilled/ecstatic/euphoric! </a:t>
            </a:r>
            <a:r>
              <a:rPr lang="en-GB" dirty="0" err="1">
                <a:latin typeface="Calibri" charset="0"/>
              </a:rPr>
              <a:t>Etc</a:t>
            </a:r>
            <a:r>
              <a:rPr lang="en-GB" dirty="0">
                <a:latin typeface="Calibri" charset="0"/>
              </a:rPr>
              <a:t>)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818" indent="-285699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796" indent="-228559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99914" indent="-228559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033" indent="-228559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152" indent="-2285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270" indent="-2285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389" indent="-2285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507" indent="-2285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2351AAA-0D62-384A-87E0-2618FEF377EF}" type="slidenum">
              <a:rPr lang="en-US">
                <a:latin typeface="Calibri" charset="0"/>
              </a:rPr>
              <a:pPr eaLnBrk="1" hangingPunct="1"/>
              <a:t>16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47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5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818" indent="-28569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96" indent="-22855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914" indent="-22855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033" indent="-228559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152" indent="-2285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270" indent="-2285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389" indent="-2285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507" indent="-22855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308E4E-93BE-E844-9AB6-A25FD0B956F7}" type="slidenum">
              <a:rPr lang="en-US">
                <a:latin typeface="Calibri" charset="0"/>
              </a:rPr>
              <a:pPr/>
              <a:t>3</a:t>
            </a:fld>
            <a:endParaRPr lang="en-US">
              <a:latin typeface="Calibri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i="0" dirty="0" smtClean="0">
                <a:latin typeface="Calibri" charset="0"/>
              </a:rPr>
              <a:t>Using</a:t>
            </a:r>
            <a:r>
              <a:rPr lang="en-GB" i="1" dirty="0" smtClean="0">
                <a:latin typeface="Calibri" charset="0"/>
              </a:rPr>
              <a:t> Read Write Inc.</a:t>
            </a:r>
            <a:r>
              <a:rPr lang="en-GB" i="1" baseline="0" dirty="0" smtClean="0">
                <a:latin typeface="Calibri" charset="0"/>
              </a:rPr>
              <a:t> </a:t>
            </a:r>
            <a:r>
              <a:rPr lang="en-GB" i="0" baseline="0" dirty="0" smtClean="0">
                <a:latin typeface="Calibri" charset="0"/>
              </a:rPr>
              <a:t>Phonics</a:t>
            </a:r>
            <a:r>
              <a:rPr lang="en-GB" i="1" baseline="0" dirty="0" smtClean="0">
                <a:latin typeface="Calibri" charset="0"/>
              </a:rPr>
              <a:t> </a:t>
            </a:r>
            <a:r>
              <a:rPr lang="en-GB" dirty="0" smtClean="0">
                <a:latin typeface="Calibri" charset="0"/>
              </a:rPr>
              <a:t>will ensure all</a:t>
            </a:r>
            <a:r>
              <a:rPr lang="en-GB" baseline="0" dirty="0" smtClean="0">
                <a:latin typeface="Calibri" charset="0"/>
              </a:rPr>
              <a:t> children who come to our school learn to read</a:t>
            </a:r>
            <a:r>
              <a:rPr lang="en-GB" dirty="0" smtClean="0">
                <a:latin typeface="Calibri" charset="0"/>
              </a:rPr>
              <a:t>: </a:t>
            </a:r>
          </a:p>
          <a:p>
            <a:pPr marL="171419" indent="-171419">
              <a:spcBef>
                <a:spcPct val="0"/>
              </a:spcBef>
              <a:buFont typeface="Arial"/>
              <a:buChar char="•"/>
            </a:pPr>
            <a:r>
              <a:rPr lang="en-GB" dirty="0" smtClean="0">
                <a:latin typeface="Calibri" charset="0"/>
              </a:rPr>
              <a:t>Nursery</a:t>
            </a:r>
            <a:r>
              <a:rPr lang="en-GB" baseline="0" dirty="0" smtClean="0">
                <a:latin typeface="Calibri" charset="0"/>
              </a:rPr>
              <a:t> – Y1</a:t>
            </a:r>
          </a:p>
          <a:p>
            <a:pPr marL="171419" indent="-171419">
              <a:spcBef>
                <a:spcPct val="0"/>
              </a:spcBef>
              <a:buFont typeface="Arial"/>
              <a:buChar char="•"/>
            </a:pPr>
            <a:r>
              <a:rPr lang="en-GB" dirty="0" smtClean="0">
                <a:latin typeface="Calibri" charset="0"/>
              </a:rPr>
              <a:t>Older pupils who have struggled</a:t>
            </a:r>
            <a:r>
              <a:rPr lang="en-GB" baseline="0" dirty="0" smtClean="0">
                <a:latin typeface="Calibri" charset="0"/>
              </a:rPr>
              <a:t> to learn to read and need to ‘catch up’</a:t>
            </a:r>
          </a:p>
          <a:p>
            <a:pPr marL="171419" indent="-171419">
              <a:spcBef>
                <a:spcPct val="0"/>
              </a:spcBef>
              <a:buFont typeface="Arial"/>
              <a:buChar char="•"/>
            </a:pPr>
            <a:r>
              <a:rPr lang="en-GB" dirty="0" smtClean="0">
                <a:latin typeface="Calibri" charset="0"/>
              </a:rPr>
              <a:t>EAL</a:t>
            </a:r>
            <a:r>
              <a:rPr lang="en-GB" baseline="0" dirty="0" smtClean="0">
                <a:latin typeface="Calibri" charset="0"/>
              </a:rPr>
              <a:t> pupils</a:t>
            </a:r>
          </a:p>
          <a:p>
            <a:pPr marL="171419" indent="-171419">
              <a:spcBef>
                <a:spcPct val="0"/>
              </a:spcBef>
              <a:buFont typeface="Arial"/>
              <a:buChar char="•"/>
            </a:pPr>
            <a:r>
              <a:rPr lang="en-GB" dirty="0" smtClean="0">
                <a:latin typeface="Calibri" charset="0"/>
              </a:rPr>
              <a:t>Children with SEN</a:t>
            </a:r>
            <a:r>
              <a:rPr lang="en-GB" baseline="0" dirty="0" smtClean="0">
                <a:latin typeface="Calibri" charset="0"/>
              </a:rPr>
              <a:t> and</a:t>
            </a:r>
            <a:r>
              <a:rPr lang="en-GB" dirty="0" smtClean="0">
                <a:latin typeface="Calibri" charset="0"/>
              </a:rPr>
              <a:t> dyslexia</a:t>
            </a:r>
            <a:r>
              <a:rPr lang="en-GB" baseline="0" dirty="0" smtClean="0">
                <a:latin typeface="Calibri" charset="0"/>
              </a:rPr>
              <a:t> </a:t>
            </a:r>
            <a:r>
              <a:rPr lang="en-GB" dirty="0" smtClean="0">
                <a:latin typeface="Calibri" charset="0"/>
              </a:rPr>
              <a:t>also</a:t>
            </a:r>
            <a:r>
              <a:rPr lang="en-GB" baseline="0" dirty="0" smtClean="0">
                <a:latin typeface="Calibri" charset="0"/>
              </a:rPr>
              <a:t> </a:t>
            </a:r>
            <a:r>
              <a:rPr lang="en-GB" dirty="0" smtClean="0">
                <a:latin typeface="Calibri" charset="0"/>
              </a:rPr>
              <a:t>learn to</a:t>
            </a:r>
            <a:r>
              <a:rPr lang="en-GB" baseline="0" dirty="0" smtClean="0">
                <a:latin typeface="Calibri" charset="0"/>
              </a:rPr>
              <a:t> read using </a:t>
            </a:r>
            <a:r>
              <a:rPr lang="en-GB" dirty="0" smtClean="0">
                <a:latin typeface="Calibri" charset="0"/>
              </a:rPr>
              <a:t>this </a:t>
            </a:r>
            <a:r>
              <a:rPr lang="en-GB" dirty="0">
                <a:latin typeface="Calibri" charset="0"/>
              </a:rPr>
              <a:t>programme</a:t>
            </a:r>
            <a:r>
              <a:rPr lang="en-GB" dirty="0" smtClean="0">
                <a:latin typeface="Calibri" charset="0"/>
              </a:rPr>
              <a:t>.</a:t>
            </a:r>
          </a:p>
          <a:p>
            <a:pPr marL="171419" indent="-171419">
              <a:spcBef>
                <a:spcPct val="0"/>
              </a:spcBef>
              <a:buFont typeface="Arial"/>
              <a:buChar char="•"/>
            </a:pPr>
            <a:endParaRPr lang="en-GB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GB" dirty="0">
                <a:latin typeface="Calibri" charset="0"/>
              </a:rPr>
              <a:t>Teaching and learning focuses on what children already know and what they need to learn next in order to make best possible progress - by </a:t>
            </a:r>
            <a:r>
              <a:rPr lang="en-GB" i="1" dirty="0">
                <a:latin typeface="Calibri" charset="0"/>
              </a:rPr>
              <a:t>stage</a:t>
            </a:r>
            <a:r>
              <a:rPr lang="en-GB" dirty="0">
                <a:latin typeface="Calibri" charset="0"/>
              </a:rPr>
              <a:t> not age</a:t>
            </a:r>
            <a:r>
              <a:rPr lang="en-GB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2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19"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6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i="1" dirty="0" smtClean="0">
                <a:latin typeface="Calibri" charset="0"/>
              </a:rPr>
              <a:t>Read Write Inc. </a:t>
            </a:r>
            <a:r>
              <a:rPr lang="en-GB" i="0" dirty="0" smtClean="0">
                <a:latin typeface="Calibri" charset="0"/>
              </a:rPr>
              <a:t>Phonics is</a:t>
            </a:r>
            <a:r>
              <a:rPr lang="en-GB" i="0" baseline="0" dirty="0" smtClean="0">
                <a:latin typeface="Calibri" charset="0"/>
              </a:rPr>
              <a:t> a programme that uses systematic phonics to teach all children to read.</a:t>
            </a:r>
          </a:p>
          <a:p>
            <a:pPr>
              <a:spcBef>
                <a:spcPct val="0"/>
              </a:spcBef>
            </a:pPr>
            <a:r>
              <a:rPr lang="en-GB" i="0" baseline="0" dirty="0" smtClean="0">
                <a:latin typeface="Calibri" charset="0"/>
              </a:rPr>
              <a:t>It</a:t>
            </a:r>
            <a:r>
              <a:rPr lang="en-GB" i="1" dirty="0" smtClean="0">
                <a:latin typeface="Calibri" charset="0"/>
              </a:rPr>
              <a:t> </a:t>
            </a:r>
            <a:r>
              <a:rPr lang="en-GB" dirty="0" smtClean="0">
                <a:latin typeface="Calibri" charset="0"/>
              </a:rPr>
              <a:t>lasts two years for most children</a:t>
            </a:r>
            <a:r>
              <a:rPr lang="en-GB" baseline="0" dirty="0" smtClean="0">
                <a:latin typeface="Calibri" charset="0"/>
              </a:rPr>
              <a:t> -</a:t>
            </a:r>
            <a:r>
              <a:rPr lang="en-GB" dirty="0" smtClean="0">
                <a:latin typeface="Calibri" charset="0"/>
              </a:rPr>
              <a:t> if they start to learn to read in the Reception class. 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(There are some children with learning difficulties who spend longer on the programme.)</a:t>
            </a:r>
            <a:endParaRPr lang="en-US" i="1" dirty="0" smtClean="0"/>
          </a:p>
          <a:p>
            <a:endParaRPr lang="en-US" i="0" dirty="0" smtClean="0"/>
          </a:p>
          <a:p>
            <a:r>
              <a:rPr lang="en-US" i="1" dirty="0" smtClean="0"/>
              <a:t>Click</a:t>
            </a:r>
            <a:r>
              <a:rPr lang="en-US" i="1" baseline="0" dirty="0" smtClean="0"/>
              <a:t> – </a:t>
            </a:r>
            <a:r>
              <a:rPr lang="en-US" i="0" baseline="0" dirty="0" smtClean="0"/>
              <a:t>We t</a:t>
            </a:r>
            <a:r>
              <a:rPr lang="en-US" dirty="0" smtClean="0"/>
              <a:t>each the sounds first</a:t>
            </a:r>
            <a:r>
              <a:rPr lang="en-US" baseline="0" dirty="0" smtClean="0"/>
              <a:t> – in a specific order.</a:t>
            </a:r>
          </a:p>
          <a:p>
            <a:r>
              <a:rPr lang="en-US" i="1" dirty="0" smtClean="0"/>
              <a:t>Click – </a:t>
            </a:r>
            <a:r>
              <a:rPr lang="en-US" i="0" dirty="0" smtClean="0"/>
              <a:t>We</a:t>
            </a:r>
            <a:r>
              <a:rPr lang="en-US" i="0" baseline="0" dirty="0" smtClean="0"/>
              <a:t> then t</a:t>
            </a:r>
            <a:r>
              <a:rPr lang="en-US" baseline="0" dirty="0" smtClean="0"/>
              <a:t>each your children to blend those sounds together in order to read words</a:t>
            </a:r>
          </a:p>
          <a:p>
            <a:r>
              <a:rPr lang="en-US" i="1" dirty="0" smtClean="0"/>
              <a:t>Click – </a:t>
            </a:r>
            <a:r>
              <a:rPr lang="en-US" i="0" dirty="0" smtClean="0"/>
              <a:t>The</a:t>
            </a:r>
            <a:r>
              <a:rPr lang="en-US" i="0" baseline="0" dirty="0" smtClean="0"/>
              <a:t> children r</a:t>
            </a:r>
            <a:r>
              <a:rPr lang="en-US" baseline="0" dirty="0" smtClean="0"/>
              <a:t>ead words in the matched Storybooks. Each Storybook is carefully matched to the sounds they can already read - setting them up for success. </a:t>
            </a:r>
          </a:p>
          <a:p>
            <a:r>
              <a:rPr lang="en-US" i="1" dirty="0" smtClean="0"/>
              <a:t>Click –</a:t>
            </a:r>
            <a:r>
              <a:rPr lang="en-US" i="1" baseline="0" dirty="0" smtClean="0"/>
              <a:t> </a:t>
            </a:r>
            <a:r>
              <a:rPr lang="en-US" i="0" baseline="0" dirty="0" smtClean="0"/>
              <a:t>We read to children ‘real’ books</a:t>
            </a:r>
            <a:r>
              <a:rPr lang="en-US" i="1" baseline="0" dirty="0" smtClean="0"/>
              <a:t>’. </a:t>
            </a:r>
            <a:r>
              <a:rPr lang="en-US" i="0" baseline="0" dirty="0" smtClean="0"/>
              <a:t>Once they have learnt to read, </a:t>
            </a:r>
            <a:r>
              <a:rPr lang="en-US" baseline="0" dirty="0" smtClean="0"/>
              <a:t>they will be able to independently read these books for themselves.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0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0881" y="4721940"/>
            <a:ext cx="5447029" cy="4473416"/>
          </a:xfrm>
          <a:prstGeom prst="rect">
            <a:avLst/>
          </a:prstGeom>
          <a:noFill/>
          <a:ln>
            <a:noFill/>
          </a:ln>
        </p:spPr>
        <p:txBody>
          <a:bodyPr lIns="91408" tIns="45692" rIns="91408" bIns="45692" anchor="t" anchorCtr="0">
            <a:noAutofit/>
          </a:bodyPr>
          <a:lstStyle/>
          <a:p>
            <a:pPr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English language is very complex. </a:t>
            </a:r>
          </a:p>
          <a:p>
            <a:pPr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Phonics is the method of teaching reading through the identification of sounds and graphemes. </a:t>
            </a:r>
          </a:p>
          <a:p>
            <a:pPr>
              <a:buSzPct val="25000"/>
            </a:pP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All words are made up of sounds e.g. in </a:t>
            </a:r>
            <a:r>
              <a:rPr lang="en-US" dirty="0"/>
              <a:t>‘mat’ we have the sounds ‘m’, ‘a’, ‘t’.</a:t>
            </a:r>
          </a:p>
          <a:p>
            <a:pPr>
              <a:buSzPct val="25000"/>
            </a:pP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grapheme is another name for the letters we use to write the sound. </a:t>
            </a:r>
            <a:r>
              <a:rPr lang="en-US" i="1" dirty="0"/>
              <a:t>Write the letters ‘m’ ‘a’ ‘t’ in the air as you say the sounds.</a:t>
            </a:r>
          </a:p>
          <a:p>
            <a:pPr>
              <a:buSzPct val="25000"/>
            </a:pPr>
            <a:r>
              <a:rPr lang="en-US" dirty="0"/>
              <a:t>We teach phonics so that your children will have the tools to read any word. </a:t>
            </a:r>
          </a:p>
          <a:p>
            <a:pPr>
              <a:buSzPct val="25000"/>
            </a:pPr>
            <a:endParaRPr i="1" dirty="0"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56737" y="9442155"/>
            <a:ext cx="2950474" cy="497046"/>
          </a:xfrm>
          <a:prstGeom prst="rect">
            <a:avLst/>
          </a:prstGeom>
          <a:noFill/>
          <a:ln>
            <a:noFill/>
          </a:ln>
        </p:spPr>
        <p:txBody>
          <a:bodyPr lIns="91408" tIns="45692" rIns="91408" bIns="45692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7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5028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We </a:t>
            </a:r>
            <a:r>
              <a:rPr lang="en-US" baseline="0" dirty="0" smtClean="0">
                <a:latin typeface="Times New Roman" charset="0"/>
              </a:rPr>
              <a:t>teach using pure sounds. </a:t>
            </a:r>
            <a:endParaRPr lang="en-US" dirty="0" smtClean="0">
              <a:latin typeface="Times New Roman" charset="0"/>
            </a:endParaRPr>
          </a:p>
          <a:p>
            <a:pPr eaLnBrk="1" hangingPunct="1"/>
            <a:r>
              <a:rPr lang="en-US" dirty="0" smtClean="0">
                <a:latin typeface="Times New Roman" charset="0"/>
              </a:rPr>
              <a:t>W</a:t>
            </a:r>
            <a:r>
              <a:rPr lang="en-GB" dirty="0" smtClean="0">
                <a:latin typeface="Times New Roman" charset="0"/>
              </a:rPr>
              <a:t>e use pure sounds (‘m’ not’ </a:t>
            </a:r>
            <a:r>
              <a:rPr lang="en-GB" dirty="0" err="1" smtClean="0">
                <a:latin typeface="Times New Roman" charset="0"/>
              </a:rPr>
              <a:t>muh</a:t>
            </a:r>
            <a:r>
              <a:rPr lang="en-GB" dirty="0" smtClean="0">
                <a:latin typeface="Times New Roman" charset="0"/>
              </a:rPr>
              <a:t>’, ’s’ not ‘</a:t>
            </a:r>
            <a:r>
              <a:rPr lang="en-GB" altLang="ja-JP" dirty="0" err="1" smtClean="0">
                <a:latin typeface="Times New Roman" charset="0"/>
              </a:rPr>
              <a:t>suh</a:t>
            </a:r>
            <a:r>
              <a:rPr lang="en-GB" dirty="0" smtClean="0">
                <a:latin typeface="Times New Roman" charset="0"/>
              </a:rPr>
              <a:t>’</a:t>
            </a:r>
            <a:r>
              <a:rPr lang="en-GB" altLang="ja-JP" dirty="0" smtClean="0">
                <a:latin typeface="Times New Roman" charset="0"/>
              </a:rPr>
              <a:t>, etc.) so that your child will be able to blend the sounds into words more easily. </a:t>
            </a:r>
          </a:p>
          <a:p>
            <a:pPr eaLnBrk="1" hangingPunct="1"/>
            <a:r>
              <a:rPr lang="en-GB" altLang="ja-JP" dirty="0" smtClean="0">
                <a:latin typeface="Times New Roman" charset="0"/>
              </a:rPr>
              <a:t>Children need to know sounds – not letter names – to read words.</a:t>
            </a:r>
          </a:p>
          <a:p>
            <a:pPr eaLnBrk="1" hangingPunct="1"/>
            <a:endParaRPr lang="en-GB" altLang="ja-JP" dirty="0" smtClean="0">
              <a:latin typeface="Times New Roman" charset="0"/>
            </a:endParaRPr>
          </a:p>
          <a:p>
            <a:pPr eaLnBrk="1" hangingPunct="1"/>
            <a:r>
              <a:rPr lang="en-GB" altLang="ja-JP" dirty="0" smtClean="0">
                <a:latin typeface="Times New Roman" charset="0"/>
              </a:rPr>
              <a:t>This video of</a:t>
            </a:r>
            <a:r>
              <a:rPr lang="en-GB" altLang="ja-JP" baseline="0" dirty="0" smtClean="0">
                <a:latin typeface="Times New Roman" charset="0"/>
              </a:rPr>
              <a:t> Sylvie – available on the website – demonstrates how to talk in pure sounds. </a:t>
            </a:r>
            <a:r>
              <a:rPr lang="en-GB" altLang="ja-JP" i="1" baseline="0" dirty="0" smtClean="0">
                <a:latin typeface="Times New Roman" charset="0"/>
              </a:rPr>
              <a:t>Play video.</a:t>
            </a:r>
            <a:endParaRPr lang="en-GB" altLang="ja-JP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82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English we have more than 150 ways to represent 44 sounds, using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26 letters in the alphabet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This means we have to 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letter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s together to write some sounds. </a:t>
            </a:r>
            <a:r>
              <a:rPr lang="en-US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Show with a grapheme such as ‘</a:t>
            </a:r>
            <a:r>
              <a:rPr lang="en-US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igh</a:t>
            </a:r>
            <a:r>
              <a:rPr lang="en-US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’.</a:t>
            </a:r>
          </a:p>
          <a:p>
            <a:pPr>
              <a:buClr>
                <a:schemeClr val="dk1"/>
              </a:buClr>
              <a:buSzPct val="25000"/>
            </a:pP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This makes our language one of the most complex in the world!</a:t>
            </a:r>
          </a:p>
          <a:p>
            <a:pPr>
              <a:buClr>
                <a:schemeClr val="dk1"/>
              </a:buClr>
              <a:buSzPct val="25000"/>
            </a:pP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119">
              <a:defRPr/>
            </a:pPr>
            <a:endParaRPr lang="en-US" dirty="0" smtClean="0">
              <a:latin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78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0881" y="4721940"/>
            <a:ext cx="5447029" cy="4473416"/>
          </a:xfrm>
          <a:prstGeom prst="rect">
            <a:avLst/>
          </a:prstGeom>
          <a:noFill/>
          <a:ln>
            <a:noFill/>
          </a:ln>
        </p:spPr>
        <p:txBody>
          <a:bodyPr lIns="91408" tIns="45692" rIns="91408" bIns="45692" anchor="t" anchorCtr="0">
            <a:noAutofit/>
          </a:bodyPr>
          <a:lstStyle/>
          <a:p>
            <a:pPr>
              <a:buSzPct val="25000"/>
            </a:pPr>
            <a:r>
              <a:rPr lang="en-US" dirty="0"/>
              <a:t>We use this Speed Sounds chart in </a:t>
            </a:r>
            <a:r>
              <a:rPr lang="en-US" dirty="0" smtClean="0"/>
              <a:t>Phonics</a:t>
            </a:r>
            <a:r>
              <a:rPr lang="en-US" baseline="0" dirty="0" smtClean="0"/>
              <a:t> </a:t>
            </a:r>
            <a:r>
              <a:rPr lang="en-US" dirty="0" smtClean="0"/>
              <a:t>lessons</a:t>
            </a:r>
            <a:r>
              <a:rPr lang="en-US" dirty="0"/>
              <a:t>. </a:t>
            </a:r>
          </a:p>
          <a:p>
            <a:pPr>
              <a:buSzPct val="25000"/>
            </a:pPr>
            <a:r>
              <a:rPr lang="en-US" dirty="0"/>
              <a:t>It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shows the most common graphemes for each sound. </a:t>
            </a:r>
          </a:p>
          <a:p>
            <a:pPr>
              <a:buSzPct val="25000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box is a sound box showing different ways to read and write the sound. </a:t>
            </a:r>
            <a:r>
              <a:rPr lang="en-U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 the ‘f’ sound box with examples of words ‘fun’, ‘huff’, ‘photo’ and the  ‘or’ sound box with examples of words ‘or’, ‘door’, ‘more’, ‘dawn’, ‘author’.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56737" y="9442155"/>
            <a:ext cx="2950474" cy="497046"/>
          </a:xfrm>
          <a:prstGeom prst="rect">
            <a:avLst/>
          </a:prstGeom>
          <a:noFill/>
          <a:ln>
            <a:noFill/>
          </a:ln>
        </p:spPr>
        <p:txBody>
          <a:bodyPr lIns="91408" tIns="45692" rIns="91408" bIns="45692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10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9832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19">
              <a:defRPr/>
            </a:pPr>
            <a:r>
              <a:rPr lang="en-GB" dirty="0" smtClean="0">
                <a:solidFill>
                  <a:srgbClr val="0070C0"/>
                </a:solidFill>
                <a:latin typeface="Arial" charset="0"/>
              </a:rPr>
              <a:t>This is Fred.</a:t>
            </a:r>
          </a:p>
          <a:p>
            <a:pPr defTabSz="457119">
              <a:defRPr/>
            </a:pPr>
            <a:r>
              <a:rPr lang="en-GB" dirty="0" smtClean="0">
                <a:solidFill>
                  <a:srgbClr val="0070C0"/>
                </a:solidFill>
                <a:latin typeface="Arial" charset="0"/>
              </a:rPr>
              <a:t>He</a:t>
            </a:r>
            <a:r>
              <a:rPr lang="en-GB" baseline="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dirty="0" smtClean="0">
                <a:solidFill>
                  <a:srgbClr val="0070C0"/>
                </a:solidFill>
                <a:latin typeface="Arial" charset="0"/>
              </a:rPr>
              <a:t>is</a:t>
            </a:r>
            <a:r>
              <a:rPr lang="en-GB" baseline="0" dirty="0" smtClean="0">
                <a:solidFill>
                  <a:srgbClr val="0070C0"/>
                </a:solidFill>
                <a:latin typeface="Arial" charset="0"/>
              </a:rPr>
              <a:t> a frog who can only speak in sounds, and we call this Fred Talk.</a:t>
            </a:r>
            <a:r>
              <a:rPr lang="en-US" baseline="0" dirty="0" smtClean="0"/>
              <a:t> For example ‘m’ ‘a’ ‘t’, ‘l’ ‘u’ ‘n’ ‘c’ ‘h’.</a:t>
            </a:r>
          </a:p>
          <a:p>
            <a:pPr defTabSz="457119">
              <a:defRPr/>
            </a:pPr>
            <a:endParaRPr lang="en-US" baseline="0" dirty="0" smtClean="0">
              <a:solidFill>
                <a:srgbClr val="0070C0"/>
              </a:solidFill>
              <a:latin typeface="Arial" charset="0"/>
            </a:endParaRPr>
          </a:p>
          <a:p>
            <a:pPr defTabSz="457119">
              <a:defRPr/>
            </a:pPr>
            <a:r>
              <a:rPr lang="en-US" baseline="0" dirty="0" smtClean="0">
                <a:solidFill>
                  <a:srgbClr val="0070C0"/>
                </a:solidFill>
                <a:latin typeface="Arial" charset="0"/>
              </a:rPr>
              <a:t>He helps children sound out words so they can read and spell.</a:t>
            </a:r>
            <a:endParaRPr lang="en-GB" baseline="0" dirty="0" smtClean="0">
              <a:solidFill>
                <a:srgbClr val="0070C0"/>
              </a:solidFill>
              <a:latin typeface="Arial" charset="0"/>
            </a:endParaRPr>
          </a:p>
          <a:p>
            <a:pPr defTabSz="457119">
              <a:defRPr/>
            </a:pPr>
            <a:endParaRPr lang="en-US" i="1" baseline="0" dirty="0" smtClean="0">
              <a:solidFill>
                <a:srgbClr val="0070C0"/>
              </a:solidFill>
              <a:latin typeface="Arial" charset="0"/>
            </a:endParaRPr>
          </a:p>
          <a:p>
            <a:pPr defTabSz="457119">
              <a:defRPr/>
            </a:pPr>
            <a:r>
              <a:rPr lang="en-US" i="1" baseline="0" dirty="0" smtClean="0">
                <a:solidFill>
                  <a:srgbClr val="0070C0"/>
                </a:solidFill>
                <a:latin typeface="Arial" charset="0"/>
              </a:rPr>
              <a:t>MTYT some examples with the parents. </a:t>
            </a:r>
            <a:r>
              <a:rPr lang="en-US" baseline="0" dirty="0" smtClean="0"/>
              <a:t>For example ‘m’ ‘a’ ‘t’ mat, ‘s’ ‘a’ ‘t’ sat.</a:t>
            </a:r>
          </a:p>
          <a:p>
            <a:pPr defTabSz="457119">
              <a:defRPr/>
            </a:pPr>
            <a:endParaRPr lang="en-US" baseline="0" dirty="0" smtClean="0"/>
          </a:p>
          <a:p>
            <a:pPr defTabSz="457119">
              <a:defRPr/>
            </a:pPr>
            <a:r>
              <a:rPr lang="en-US" i="1" baseline="0" dirty="0" smtClean="0"/>
              <a:t>Click. </a:t>
            </a:r>
            <a:r>
              <a:rPr lang="en-US" i="0" baseline="0" dirty="0" smtClean="0"/>
              <a:t>Fred is our friend!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3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werpoint-cover-template-blan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7" y="1412876"/>
            <a:ext cx="8568952" cy="482443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887A802-E9DB-4602-A75A-F0509890ADAA}" type="datetime1">
              <a:rPr lang="en-US"/>
              <a:pPr>
                <a:defRPr/>
              </a:pPr>
              <a:t>10/18/2019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57E447F-BB01-4C6B-A652-826C9285E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395537" y="1412877"/>
            <a:ext cx="8568952" cy="4824437"/>
          </a:xfrm>
        </p:spPr>
        <p:txBody>
          <a:bodyPr rtlCol="0">
            <a:normAutofit/>
          </a:bodyPr>
          <a:lstStyle/>
          <a:p>
            <a:pPr lvl="0"/>
            <a:r>
              <a:rPr lang="en-GB" noProof="0" smtClean="0"/>
              <a:t>Click icon to add media</a:t>
            </a:r>
            <a:endParaRPr lang="en-US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A007D3D-EE8D-47F3-AAB7-EE658A7AF8B1}" type="datetime1">
              <a:rPr lang="en-US"/>
              <a:pPr>
                <a:defRPr/>
              </a:pPr>
              <a:t>10/18/2019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010596C-CD5C-49EB-A4B8-801C40680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92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783EE99-AF5B-4871-8B6E-B692C96877AB}" type="datetime1">
              <a:rPr lang="en-US"/>
              <a:pPr>
                <a:defRPr/>
              </a:pPr>
              <a:t>10/18/2019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B60F70D-D744-42A4-ABE0-1391226DF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7" y="404664"/>
            <a:ext cx="8568952" cy="58326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F9F0A0-ACF3-465E-8BA6-C865B09778A7}" type="datetime1">
              <a:rPr lang="en-US"/>
              <a:pPr>
                <a:defRPr/>
              </a:pPr>
              <a:t>10/18/2019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BF6B476-9FD5-48EF-9569-222C2AA59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7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8"/>
            <a:ext cx="8229600" cy="11398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2" y="1600205"/>
            <a:ext cx="4044462" cy="45307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5"/>
            <a:ext cx="4044462" cy="21891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941763"/>
            <a:ext cx="4044462" cy="21891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2E3A79B-DED3-425E-AB54-16783ED5EC27}" type="datetime1">
              <a:rPr lang="en-US"/>
              <a:pPr>
                <a:defRPr/>
              </a:pPr>
              <a:t>10/18/2019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44168FA-47A5-4EFD-B66C-6306816EE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180975" y="6137275"/>
            <a:ext cx="8782050" cy="1444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80975" y="2465388"/>
            <a:ext cx="878205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705872"/>
            <a:ext cx="6400800" cy="7444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2413" y="6356350"/>
            <a:ext cx="2195512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8787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387B8C-4C81-4537-B455-AAB35B47B5C6}" type="datetime1">
              <a:rPr lang="en-US"/>
              <a:pPr>
                <a:defRPr/>
              </a:pPr>
              <a:t>10/18/2019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8787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58BA24-3405-4635-AB35-7746451C5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 descr="powerpoint-cover-template-U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idx="4294967295" hasCustomPrompt="1"/>
          </p:nvPr>
        </p:nvSpPr>
        <p:spPr>
          <a:xfrm>
            <a:off x="4392849" y="4509925"/>
            <a:ext cx="4637543" cy="666534"/>
          </a:xfrm>
          <a:solidFill>
            <a:srgbClr val="26805F"/>
          </a:solidFill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&lt;title&gt;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1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8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A521012-7F2F-4F67-8EEE-3570F28FF5FF}" type="datetime1">
              <a:rPr lang="en-US"/>
              <a:pPr>
                <a:defRPr/>
              </a:pPr>
              <a:t>10/18/2019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4F6B932-4967-40B4-89C7-ED01C6B62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0460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2ACB36A-4FC0-467F-ABA8-2E8551889E31}" type="datetime1">
              <a:rPr lang="en-US"/>
              <a:pPr>
                <a:defRPr/>
              </a:pPr>
              <a:t>10/18/2019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567976E-159F-4915-91EA-D981C908F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85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0144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4"/>
          <p:cNvSpPr/>
          <p:nvPr/>
        </p:nvSpPr>
        <p:spPr>
          <a:xfrm>
            <a:off x="395288" y="1341438"/>
            <a:ext cx="8567737" cy="142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9" name="Straight Connector 5"/>
          <p:cNvCxnSpPr/>
          <p:nvPr/>
        </p:nvCxnSpPr>
        <p:spPr>
          <a:xfrm>
            <a:off x="4643438" y="1557338"/>
            <a:ext cx="0" cy="467995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246885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254624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5FE68BD-89AF-4E75-AA3F-FF4AD9572F3B}" type="datetime1">
              <a:rPr lang="en-US"/>
              <a:pPr>
                <a:defRPr/>
              </a:pPr>
              <a:t>10/18/2019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7EB4A57-51CC-47E6-90E3-54F65454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105C71D-4E75-4ECD-9F49-5A9F0F9294FE}" type="datetime1">
              <a:rPr lang="en-US"/>
              <a:pPr>
                <a:defRPr/>
              </a:pPr>
              <a:t>10/18/2019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6A5CFCF-9C75-46DD-AD31-62EA87D03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0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34C4779-E6ED-47D7-89D2-4749C33AF548}" type="datetime1">
              <a:rPr lang="en-US"/>
              <a:pPr>
                <a:defRPr/>
              </a:pPr>
              <a:t>10/18/2019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AFC4FC0-CF29-459D-84B7-330B911D0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8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thmiskin.com/en/find-out-more/parent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xfordowl.co.uk/Reading/" TargetMode="External"/><Relationship Id="rId4" Type="http://schemas.openxmlformats.org/officeDocument/2006/relationships/hyperlink" Target="https://www.facebook.com/miskin.educat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syncteam/draft-training/phonics/day_1/October%20updates/PH_day1_presentation/ph.set_1_sounds.mpg" TargetMode="External"/><Relationship Id="rId1" Type="http://schemas.microsoft.com/office/2007/relationships/media" Target="file://localhost/syncteam/draft-training/phonics/day_1/October%20updates/PH_day1_presentation/ph.set_1_sounds.mpg" TargetMode="Externa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83019"/>
            <a:ext cx="8639175" cy="5040560"/>
          </a:xfrm>
        </p:spPr>
        <p:txBody>
          <a:bodyPr/>
          <a:lstStyle/>
          <a:p>
            <a:pPr algn="ctr"/>
            <a:r>
              <a:rPr lang="en-GB" sz="5400" dirty="0" smtClean="0"/>
              <a:t>Funky phonics </a:t>
            </a:r>
          </a:p>
          <a:p>
            <a:pPr algn="ctr"/>
            <a:endParaRPr lang="en-GB" dirty="0"/>
          </a:p>
          <a:p>
            <a:pPr algn="ctr"/>
            <a:r>
              <a:rPr lang="en-GB" b="1" dirty="0" smtClean="0"/>
              <a:t>Mrs Askew and Mrs Kembrey 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 smtClean="0"/>
              <a:t>Nursery and Reception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7188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7478713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Speed Sounds chart</a:t>
            </a:r>
          </a:p>
        </p:txBody>
      </p:sp>
      <p:pic>
        <p:nvPicPr>
          <p:cNvPr id="255" name="Shape 2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35034" r="-35034"/>
          <a:stretch/>
        </p:blipFill>
        <p:spPr>
          <a:xfrm>
            <a:off x="323528" y="1196751"/>
            <a:ext cx="8639174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4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 Talk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02" b="-12602"/>
          <a:stretch>
            <a:fillRect/>
          </a:stretch>
        </p:blipFill>
        <p:spPr>
          <a:xfrm>
            <a:off x="2193495" y="1264312"/>
            <a:ext cx="4004653" cy="2336530"/>
          </a:xfrm>
        </p:spPr>
      </p:pic>
      <p:pic>
        <p:nvPicPr>
          <p:cNvPr id="5" name="Picture 2" descr="C:\Users\Davina\Pictures\RWI\feeding Fre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658" y="3315889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d6e35b3-6016-4de0-90f4-d6fdbf0a6584" descr="C319D583-5937-41E5-B44E-22D122061351@hom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818" y="3315889"/>
            <a:ext cx="383963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0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What should my child read at home?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1636"/>
            <a:ext cx="7478713" cy="864096"/>
          </a:xfrm>
        </p:spPr>
        <p:txBody>
          <a:bodyPr/>
          <a:lstStyle/>
          <a:p>
            <a:r>
              <a:rPr lang="en-US" dirty="0" smtClean="0"/>
              <a:t>Picture books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1824">
            <a:off x="3313551" y="1436285"/>
            <a:ext cx="1854905" cy="2948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850" y="3596158"/>
            <a:ext cx="2388998" cy="2877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8769">
            <a:off x="5025219" y="2055078"/>
            <a:ext cx="2921000" cy="363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78012">
            <a:off x="1210961" y="2165241"/>
            <a:ext cx="1955339" cy="27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632331" y="1569286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How can I help at home? 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Storytime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Arial" charset="0"/>
              </a:rPr>
              <a:t>Read</a:t>
            </a:r>
            <a:r>
              <a:rPr lang="en-GB" b="1" dirty="0" smtClean="0">
                <a:latin typeface="Arial" charset="0"/>
              </a:rPr>
              <a:t> </a:t>
            </a:r>
            <a:r>
              <a:rPr lang="en-GB" i="1" dirty="0">
                <a:latin typeface="Arial" charset="0"/>
              </a:rPr>
              <a:t>to</a:t>
            </a:r>
            <a:r>
              <a:rPr lang="en-GB" dirty="0">
                <a:latin typeface="Arial" charset="0"/>
              </a:rPr>
              <a:t> your </a:t>
            </a:r>
            <a:r>
              <a:rPr lang="en-GB" dirty="0" smtClean="0">
                <a:latin typeface="Arial" charset="0"/>
              </a:rPr>
              <a:t>children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Arial" charset="0"/>
              </a:rPr>
              <a:t>Ask </a:t>
            </a:r>
            <a:r>
              <a:rPr lang="en-GB" dirty="0">
                <a:latin typeface="Arial" charset="0"/>
              </a:rPr>
              <a:t>lots of </a:t>
            </a:r>
            <a:r>
              <a:rPr lang="en-GB" dirty="0" smtClean="0">
                <a:latin typeface="Arial" charset="0"/>
              </a:rPr>
              <a:t>questions and share opinions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en-GB" dirty="0">
              <a:latin typeface="Arial" charset="0"/>
            </a:endParaRPr>
          </a:p>
          <a:p>
            <a:pPr>
              <a:lnSpc>
                <a:spcPct val="100000"/>
              </a:lnSpc>
            </a:pPr>
            <a:endParaRPr lang="en-GB" dirty="0" smtClean="0">
              <a:latin typeface="Arial" charset="0"/>
            </a:endParaRPr>
          </a:p>
          <a:p>
            <a:r>
              <a:rPr lang="en-GB" dirty="0" smtClean="0"/>
              <a:t>You're </a:t>
            </a:r>
            <a:r>
              <a:rPr lang="en-GB" dirty="0"/>
              <a:t>never too old, too wacky, too wild, to pick up a book and read to a child</a:t>
            </a:r>
            <a:r>
              <a:rPr lang="en-GB" dirty="0" smtClean="0"/>
              <a:t>.</a:t>
            </a:r>
            <a:endParaRPr lang="en-GB" dirty="0"/>
          </a:p>
          <a:p>
            <a:pPr algn="r"/>
            <a:r>
              <a:rPr lang="en-US" sz="2800" i="1" dirty="0" err="1"/>
              <a:t>Dr</a:t>
            </a:r>
            <a:r>
              <a:rPr lang="en-US" sz="2800" i="1" dirty="0"/>
              <a:t> Seuss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US" dirty="0"/>
              <a:t> 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6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Talking</a:t>
            </a:r>
            <a:endParaRPr lang="en-GB" dirty="0">
              <a:latin typeface="Arial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23528" y="1227994"/>
            <a:ext cx="8229600" cy="4559300"/>
          </a:xfrm>
        </p:spPr>
        <p:txBody>
          <a:bodyPr>
            <a:noAutofit/>
          </a:bodyPr>
          <a:lstStyle/>
          <a:p>
            <a:pPr eaLnBrk="1" hangingPunct="1"/>
            <a:r>
              <a:rPr lang="en-GB" sz="2800" b="1" dirty="0" smtClean="0">
                <a:latin typeface="Arial" charset="0"/>
              </a:rPr>
              <a:t>Talk </a:t>
            </a:r>
            <a:r>
              <a:rPr lang="en-GB" sz="2800" dirty="0">
                <a:latin typeface="Arial" charset="0"/>
              </a:rPr>
              <a:t>to your child as much as possible and ‘</a:t>
            </a:r>
            <a:r>
              <a:rPr lang="en-GB" sz="2800" dirty="0" smtClean="0">
                <a:latin typeface="Arial" charset="0"/>
              </a:rPr>
              <a:t>feed’ </a:t>
            </a:r>
            <a:r>
              <a:rPr lang="en-GB" sz="2800" dirty="0">
                <a:latin typeface="Arial" charset="0"/>
              </a:rPr>
              <a:t>them new and </a:t>
            </a:r>
            <a:r>
              <a:rPr lang="en-GB" sz="2800" dirty="0" smtClean="0">
                <a:latin typeface="Arial" charset="0"/>
              </a:rPr>
              <a:t>ambitious vocabulary.</a:t>
            </a:r>
            <a:endParaRPr lang="en-GB" sz="2800" dirty="0">
              <a:latin typeface="Arial" charset="0"/>
            </a:endParaRPr>
          </a:p>
          <a:p>
            <a:pPr eaLnBrk="1" hangingPunct="1"/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“Let’s </a:t>
            </a:r>
            <a:r>
              <a:rPr lang="en-GB" sz="2800" dirty="0">
                <a:solidFill>
                  <a:srgbClr val="FF0000"/>
                </a:solidFill>
                <a:latin typeface="Arial" charset="0"/>
              </a:rPr>
              <a:t>eat</a:t>
            </a:r>
            <a:r>
              <a:rPr lang="en-GB" sz="2800" dirty="0">
                <a:latin typeface="Arial" charset="0"/>
              </a:rPr>
              <a:t> our lunch now.”</a:t>
            </a: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“Let’s </a:t>
            </a:r>
            <a:r>
              <a:rPr lang="en-GB" sz="2800" dirty="0">
                <a:solidFill>
                  <a:srgbClr val="33CC33"/>
                </a:solidFill>
                <a:latin typeface="Arial" charset="0"/>
              </a:rPr>
              <a:t>munch</a:t>
            </a:r>
            <a:r>
              <a:rPr lang="en-GB" sz="2800" dirty="0">
                <a:latin typeface="Arial" charset="0"/>
              </a:rPr>
              <a:t>  our lunch now.”</a:t>
            </a: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“Let’s </a:t>
            </a:r>
            <a:r>
              <a:rPr lang="en-GB" sz="2800" dirty="0">
                <a:solidFill>
                  <a:srgbClr val="7030A0"/>
                </a:solidFill>
                <a:latin typeface="Arial" charset="0"/>
              </a:rPr>
              <a:t>scoff </a:t>
            </a:r>
            <a:r>
              <a:rPr lang="en-GB" sz="2800" dirty="0">
                <a:latin typeface="Arial" charset="0"/>
              </a:rPr>
              <a:t>our lunch now.”</a:t>
            </a: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“Let’s </a:t>
            </a:r>
            <a:r>
              <a:rPr lang="en-GB" sz="2800" dirty="0">
                <a:solidFill>
                  <a:srgbClr val="00B0F0"/>
                </a:solidFill>
                <a:latin typeface="Arial" charset="0"/>
              </a:rPr>
              <a:t>devour</a:t>
            </a:r>
            <a:r>
              <a:rPr lang="en-GB" sz="2800" dirty="0">
                <a:solidFill>
                  <a:srgbClr val="434343"/>
                </a:solidFill>
                <a:latin typeface="Arial" charset="0"/>
              </a:rPr>
              <a:t> </a:t>
            </a:r>
            <a:r>
              <a:rPr lang="en-GB" sz="2800" dirty="0">
                <a:latin typeface="Arial" charset="0"/>
              </a:rPr>
              <a:t>our lunch now!</a:t>
            </a:r>
            <a:r>
              <a:rPr lang="en-GB" sz="2800" dirty="0" smtClean="0">
                <a:latin typeface="Arial" charset="0"/>
              </a:rPr>
              <a:t>”</a:t>
            </a: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You’re looking ... not just... but...</a:t>
            </a: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Sound  book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Practise makes perfect – daily with children it only taken a few minutes </a:t>
            </a:r>
          </a:p>
          <a:p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New sounds added each week. Practise each sound as much as possible.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Letter formation. Cut and stick or drawing objects beginning with each letter sound.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6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1"/>
            <a:ext cx="8639175" cy="5288715"/>
          </a:xfrm>
        </p:spPr>
        <p:txBody>
          <a:bodyPr/>
          <a:lstStyle/>
          <a:p>
            <a:r>
              <a:rPr lang="en-US" dirty="0" smtClean="0"/>
              <a:t>Ruth Miskin Parents’ Page: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ruthmiskin.com/en/find-out-more/parents/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Ruth Miskin Facebook:</a:t>
            </a:r>
          </a:p>
          <a:p>
            <a:r>
              <a:rPr lang="en-US" dirty="0">
                <a:hlinkClick r:id="rId4"/>
              </a:rPr>
              <a:t>https://www.facebook.com/</a:t>
            </a:r>
            <a:r>
              <a:rPr lang="en-US" dirty="0" smtClean="0">
                <a:hlinkClick r:id="rId4"/>
              </a:rPr>
              <a:t>miskin.education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Free e-books for home reading:</a:t>
            </a:r>
          </a:p>
          <a:p>
            <a:r>
              <a:rPr lang="en-US" dirty="0">
                <a:hlinkClick r:id="rId5"/>
              </a:rPr>
              <a:t>http://www.oxfordowl.co.uk/Reading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other 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518" b="-195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54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496865" y="1320534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Who is Read Write Inc. Phonics for?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</a:rPr>
              <a:t>Read Write Inc. Phonics</a:t>
            </a:r>
            <a:endParaRPr lang="en-US" dirty="0">
              <a:latin typeface="Arial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Arial Unicode MS" charset="0"/>
              </a:rPr>
              <a:t>Nursery – Y1 sometimes into Y2 (KS1)</a:t>
            </a:r>
          </a:p>
          <a:p>
            <a:endParaRPr lang="en-US" dirty="0">
              <a:latin typeface="Arial Unicode MS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Arial Unicode MS" charset="0"/>
              </a:rPr>
              <a:t>Older children who need </a:t>
            </a:r>
            <a:r>
              <a:rPr lang="en-US" dirty="0" smtClean="0">
                <a:latin typeface="Arial Unicode MS" charset="0"/>
              </a:rPr>
              <a:t>to</a:t>
            </a:r>
            <a:r>
              <a:rPr lang="ja-JP" altLang="en-US" dirty="0" smtClean="0">
                <a:latin typeface="Arial Unicode MS" charset="0"/>
              </a:rPr>
              <a:t>‘</a:t>
            </a:r>
            <a:r>
              <a:rPr lang="en-US" dirty="0">
                <a:latin typeface="Arial Unicode MS" charset="0"/>
              </a:rPr>
              <a:t>catch-up</a:t>
            </a:r>
            <a:r>
              <a:rPr lang="ja-JP" altLang="en-US" dirty="0">
                <a:latin typeface="Arial Unicode MS" charset="0"/>
              </a:rPr>
              <a:t>’</a:t>
            </a:r>
            <a:endParaRPr lang="en-US" dirty="0">
              <a:latin typeface="Arial Unicode MS" charset="0"/>
            </a:endParaRPr>
          </a:p>
          <a:p>
            <a:pPr marL="457200" indent="-457200">
              <a:buFont typeface="Arial"/>
              <a:buChar char="•"/>
            </a:pPr>
            <a:endParaRPr lang="en-US" dirty="0">
              <a:latin typeface="Arial Unicode MS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Arial Unicode MS" charset="0"/>
              </a:rPr>
              <a:t>Children new to English</a:t>
            </a:r>
          </a:p>
          <a:p>
            <a:pPr>
              <a:buFont typeface="Wingdings" charset="0"/>
              <a:buNone/>
            </a:pPr>
            <a:endParaRPr lang="en-US" dirty="0"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7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Nursery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619"/>
            <a:ext cx="8639175" cy="50405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Nursery start with listening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Use of musical instruments, following instructions, copying a rhythm or beat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Using Letters and sounds as a scheme before the children start RWI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 The children work in 2 small groups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22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What is Read Write Inc. Phonics?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653"/>
            <a:ext cx="8639175" cy="50405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56380" y="1698887"/>
            <a:ext cx="2098143" cy="2509018"/>
            <a:chOff x="743248" y="2088654"/>
            <a:chExt cx="2266950" cy="2710882"/>
          </a:xfrm>
        </p:grpSpPr>
        <p:sp>
          <p:nvSpPr>
            <p:cNvPr id="17" name="Rectangle 16"/>
            <p:cNvSpPr/>
            <p:nvPr/>
          </p:nvSpPr>
          <p:spPr>
            <a:xfrm rot="1578922">
              <a:off x="895106" y="3675586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n</a:t>
              </a:r>
              <a:r>
                <a:rPr lang="en-GB" sz="4800" dirty="0" smtClean="0">
                  <a:solidFill>
                    <a:schemeClr val="tx1"/>
                  </a:solidFill>
                </a:rPr>
                <a:t> </a:t>
              </a:r>
              <a:endParaRPr lang="en-GB" sz="48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21327025">
              <a:off x="1424285" y="3264991"/>
              <a:ext cx="727075" cy="112236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68798" y="2620466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3248" y="2939554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d</a:t>
              </a:r>
            </a:p>
          </p:txBody>
        </p:sp>
        <p:pic>
          <p:nvPicPr>
            <p:cNvPr id="21" name="Picture 29" descr="SpeedSoundM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015261">
              <a:off x="819448" y="2137866"/>
              <a:ext cx="647700" cy="96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2" name="Picture 31" descr="SpeedSoundS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564904"/>
              <a:ext cx="639762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" name="Picture 36" descr="SpeedSoundA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62277">
              <a:off x="2240260" y="2088654"/>
              <a:ext cx="633413" cy="869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 rot="1935871">
              <a:off x="2284710" y="3228479"/>
              <a:ext cx="725488" cy="112236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20778" y="1741706"/>
            <a:ext cx="3002823" cy="1221873"/>
            <a:chOff x="5179992" y="2034094"/>
            <a:chExt cx="3002823" cy="1221873"/>
          </a:xfrm>
        </p:grpSpPr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 rot="265183">
              <a:off x="5179992" y="2322235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 smtClean="0">
                  <a:latin typeface="+mn-lt"/>
                  <a:ea typeface="MS PGothic" pitchFamily="34" charset="-128"/>
                  <a:cs typeface="Gill Sans"/>
                </a:rPr>
                <a:t>mat</a:t>
              </a:r>
              <a:endParaRPr lang="en-US" sz="3200" dirty="0">
                <a:latin typeface="+mn-lt"/>
                <a:ea typeface="MS PGothic" pitchFamily="34" charset="-128"/>
                <a:cs typeface="Gill Sans"/>
              </a:endParaRP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 rot="20122171">
              <a:off x="6130365" y="2671191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 smtClean="0">
                  <a:latin typeface="+mn-lt"/>
                  <a:ea typeface="MS PGothic" pitchFamily="34" charset="-128"/>
                  <a:cs typeface="Gill Sans"/>
                </a:rPr>
                <a:t>sad</a:t>
              </a:r>
              <a:endParaRPr lang="en-US" sz="3200" dirty="0">
                <a:latin typeface="+mn-lt"/>
                <a:ea typeface="MS PGothic" pitchFamily="34" charset="-128"/>
                <a:cs typeface="Gill Sans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 rot="265183">
              <a:off x="6692152" y="2034094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 smtClean="0">
                  <a:latin typeface="+mn-lt"/>
                  <a:ea typeface="MS PGothic" pitchFamily="34" charset="-128"/>
                  <a:cs typeface="Gill Sans"/>
                </a:rPr>
                <a:t>sat</a:t>
              </a:r>
              <a:endParaRPr lang="en-US" sz="3200" dirty="0">
                <a:latin typeface="+mn-lt"/>
                <a:ea typeface="MS PGothic" pitchFamily="34" charset="-128"/>
                <a:cs typeface="Gill San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26295" y="4403425"/>
            <a:ext cx="3189513" cy="1956775"/>
            <a:chOff x="1707744" y="4716562"/>
            <a:chExt cx="2997129" cy="1759883"/>
          </a:xfrm>
        </p:grpSpPr>
        <p:pic>
          <p:nvPicPr>
            <p:cNvPr id="40" name="Picture 28" descr="Tabtheca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926" y="4912971"/>
              <a:ext cx="991947" cy="650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3" descr="Tomthumb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525" y="5539479"/>
              <a:ext cx="1141184" cy="68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4" descr="Chips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54" y="5183380"/>
              <a:ext cx="1078763" cy="76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9" descr="Lookout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629" y="4899220"/>
              <a:ext cx="1009856" cy="59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 descr="C:\Users\Davina\Pictures\RWI\RedDittyBook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696" y="4716562"/>
              <a:ext cx="10509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8" descr="Toad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744" y="5492745"/>
              <a:ext cx="1173610" cy="69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2" descr="Thejarofoil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755" y="5897717"/>
              <a:ext cx="999197" cy="57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530" y="3417621"/>
            <a:ext cx="2538885" cy="25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7478713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Phonics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23528" y="1196751"/>
            <a:ext cx="8639174" cy="50405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Sounds</a:t>
            </a:r>
          </a:p>
          <a:p>
            <a:pPr>
              <a:spcBef>
                <a:spcPts val="640"/>
              </a:spcBef>
              <a:spcAft>
                <a:spcPts val="0"/>
              </a:spcAft>
              <a:buSzPct val="25000"/>
            </a:pPr>
            <a:r>
              <a:rPr lang="en-GB" sz="32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words are made up of sounds e.g. </a:t>
            </a:r>
            <a:endParaRPr lang="en-US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40"/>
              </a:spcBef>
              <a:spcAft>
                <a:spcPts val="0"/>
              </a:spcAft>
              <a:buSzPct val="25000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dirty="0"/>
              <a:t>‘mat’ we have the sounds ‘m’, ‘a’, ‘t’.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endParaRPr sz="32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Graphemes</a:t>
            </a:r>
          </a:p>
          <a:p>
            <a:pPr lvl="0">
              <a:spcBef>
                <a:spcPts val="64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grapheme is another name for the letters we use to write the sound. </a:t>
            </a:r>
            <a:endParaRPr lang="en-US" sz="320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18889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Sounds</a:t>
            </a:r>
            <a:endParaRPr lang="en-US" dirty="0"/>
          </a:p>
        </p:txBody>
      </p:sp>
      <p:pic>
        <p:nvPicPr>
          <p:cNvPr id="3" name="ph.set_1_sound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1556792"/>
            <a:ext cx="8676456" cy="447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alphabetic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44 sounds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ver 150+ graphemes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One of the most complex alphabetic codes in the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427</TotalTime>
  <Words>1196</Words>
  <Application>Microsoft Office PowerPoint</Application>
  <PresentationFormat>On-screen Show (4:3)</PresentationFormat>
  <Paragraphs>164</Paragraphs>
  <Slides>19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NEW Phonics Template</vt:lpstr>
      <vt:lpstr>PowerPoint Presentation</vt:lpstr>
      <vt:lpstr>PowerPoint Presentation</vt:lpstr>
      <vt:lpstr>Read Write Inc. Phonics</vt:lpstr>
      <vt:lpstr>Nursery </vt:lpstr>
      <vt:lpstr>PowerPoint Presentation</vt:lpstr>
      <vt:lpstr>Systematic approach</vt:lpstr>
      <vt:lpstr>Phonics</vt:lpstr>
      <vt:lpstr>Pure Sounds</vt:lpstr>
      <vt:lpstr>English alphabetic code</vt:lpstr>
      <vt:lpstr>Speed Sounds chart</vt:lpstr>
      <vt:lpstr>Fred Talk</vt:lpstr>
      <vt:lpstr>PowerPoint Presentation</vt:lpstr>
      <vt:lpstr>Picture books</vt:lpstr>
      <vt:lpstr>PowerPoint Presentation</vt:lpstr>
      <vt:lpstr>Storytime</vt:lpstr>
      <vt:lpstr>Talking</vt:lpstr>
      <vt:lpstr>Sound  book </vt:lpstr>
      <vt:lpstr>Online resources available</vt:lpstr>
      <vt:lpstr>Any other questions</vt:lpstr>
    </vt:vector>
  </TitlesOfParts>
  <Company>Ruth Miskin Literacy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Chappell, Tracey</cp:lastModifiedBy>
  <cp:revision>101</cp:revision>
  <cp:lastPrinted>2017-07-10T12:31:43Z</cp:lastPrinted>
  <dcterms:created xsi:type="dcterms:W3CDTF">2015-11-23T14:36:59Z</dcterms:created>
  <dcterms:modified xsi:type="dcterms:W3CDTF">2019-10-18T12:36:07Z</dcterms:modified>
</cp:coreProperties>
</file>