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60"/>
  </p:normalViewPr>
  <p:slideViewPr>
    <p:cSldViewPr snapToGrid="0">
      <p:cViewPr varScale="1">
        <p:scale>
          <a:sx n="114" d="100"/>
          <a:sy n="114" d="100"/>
        </p:scale>
        <p:origin x="4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8C8776-7800-44D5-B868-24D5C955CC88}"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351185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8C8776-7800-44D5-B868-24D5C955CC88}"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192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8C8776-7800-44D5-B868-24D5C955CC88}"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2764959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8C8776-7800-44D5-B868-24D5C955CC88}"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1A4F0-D054-4FD2-9F09-DFE3CB2C3A11}"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88556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8C8776-7800-44D5-B868-24D5C955CC88}"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380152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F8C8776-7800-44D5-B868-24D5C955CC88}" type="datetimeFigureOut">
              <a:rPr lang="en-GB" smtClean="0"/>
              <a:t>28/01/2022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240819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F8C8776-7800-44D5-B868-24D5C955CC88}" type="datetimeFigureOut">
              <a:rPr lang="en-GB" smtClean="0"/>
              <a:t>28/01/2022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3339263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C8776-7800-44D5-B868-24D5C955CC88}"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213010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C8776-7800-44D5-B868-24D5C955CC88}"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219418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C8776-7800-44D5-B868-24D5C955CC88}"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105675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8C8776-7800-44D5-B868-24D5C955CC88}" type="datetimeFigureOut">
              <a:rPr lang="en-GB" smtClean="0"/>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304697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C8776-7800-44D5-B868-24D5C955CC88}"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106414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C8776-7800-44D5-B868-24D5C955CC88}" type="datetimeFigureOut">
              <a:rPr lang="en-GB" smtClean="0"/>
              <a:t>28/01/2022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358949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8C8776-7800-44D5-B868-24D5C955CC88}" type="datetimeFigureOut">
              <a:rPr lang="en-GB" smtClean="0"/>
              <a:t>28/01/2022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132001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F8C8776-7800-44D5-B868-24D5C955CC88}" type="datetimeFigureOut">
              <a:rPr lang="en-GB" smtClean="0"/>
              <a:t>28/01/2022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260985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8C8776-7800-44D5-B868-24D5C955CC88}"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360462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8C8776-7800-44D5-B868-24D5C955CC88}" type="datetimeFigureOut">
              <a:rPr lang="en-GB" smtClean="0"/>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71A4F0-D054-4FD2-9F09-DFE3CB2C3A11}" type="slidenum">
              <a:rPr lang="en-GB" smtClean="0"/>
              <a:t>‹#›</a:t>
            </a:fld>
            <a:endParaRPr lang="en-GB"/>
          </a:p>
        </p:txBody>
      </p:sp>
    </p:spTree>
    <p:extLst>
      <p:ext uri="{BB962C8B-B14F-4D97-AF65-F5344CB8AC3E}">
        <p14:creationId xmlns:p14="http://schemas.microsoft.com/office/powerpoint/2010/main" val="156229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F8C8776-7800-44D5-B868-24D5C955CC88}" type="datetimeFigureOut">
              <a:rPr lang="en-GB" smtClean="0"/>
              <a:t>28/01/2022</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671A4F0-D054-4FD2-9F09-DFE3CB2C3A11}" type="slidenum">
              <a:rPr lang="en-GB" smtClean="0"/>
              <a:t>‹#›</a:t>
            </a:fld>
            <a:endParaRPr lang="en-GB"/>
          </a:p>
        </p:txBody>
      </p:sp>
    </p:spTree>
    <p:extLst>
      <p:ext uri="{BB962C8B-B14F-4D97-AF65-F5344CB8AC3E}">
        <p14:creationId xmlns:p14="http://schemas.microsoft.com/office/powerpoint/2010/main" val="120563658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8000" dirty="0">
                <a:latin typeface="NTFPrintfk" panose="03000400000000000000" pitchFamily="66" charset="0"/>
              </a:rPr>
              <a:t>Handwriting at </a:t>
            </a:r>
            <a:r>
              <a:rPr lang="en-GB" sz="8000" dirty="0" err="1">
                <a:latin typeface="NTFPrintfk" panose="03000400000000000000" pitchFamily="66" charset="0"/>
              </a:rPr>
              <a:t>Seghill</a:t>
            </a:r>
            <a:r>
              <a:rPr lang="en-GB" sz="8000" dirty="0">
                <a:latin typeface="NTFPrintfk" panose="03000400000000000000" pitchFamily="66" charset="0"/>
              </a:rPr>
              <a:t> First School</a:t>
            </a:r>
          </a:p>
        </p:txBody>
      </p:sp>
      <p:sp>
        <p:nvSpPr>
          <p:cNvPr id="3" name="Subtitle 2"/>
          <p:cNvSpPr>
            <a:spLocks noGrp="1"/>
          </p:cNvSpPr>
          <p:nvPr>
            <p:ph type="subTitle" idx="1"/>
          </p:nvPr>
        </p:nvSpPr>
        <p:spPr/>
        <p:txBody>
          <a:bodyPr>
            <a:normAutofit/>
          </a:bodyPr>
          <a:lstStyle/>
          <a:p>
            <a:endParaRPr lang="en-GB" sz="2800" dirty="0">
              <a:latin typeface="NTFPrintfk" panose="03000400000000000000" pitchFamily="66" charset="0"/>
            </a:endParaRPr>
          </a:p>
        </p:txBody>
      </p:sp>
    </p:spTree>
    <p:extLst>
      <p:ext uri="{BB962C8B-B14F-4D97-AF65-F5344CB8AC3E}">
        <p14:creationId xmlns:p14="http://schemas.microsoft.com/office/powerpoint/2010/main" val="341796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2215991"/>
          </a:xfrm>
          <a:prstGeom prst="rect">
            <a:avLst/>
          </a:prstGeom>
        </p:spPr>
        <p:txBody>
          <a:bodyPr wrap="square">
            <a:spAutoFit/>
          </a:bodyPr>
          <a:lstStyle/>
          <a:p>
            <a:r>
              <a:rPr lang="en-GB" sz="2400" b="1" dirty="0">
                <a:solidFill>
                  <a:srgbClr val="000000"/>
                </a:solidFill>
                <a:latin typeface="NTFPrintfk" panose="03000400000000000000" pitchFamily="66" charset="0"/>
              </a:rPr>
              <a:t>KS2</a:t>
            </a:r>
          </a:p>
          <a:p>
            <a:endParaRPr lang="en-GB" sz="2400" dirty="0">
              <a:solidFill>
                <a:srgbClr val="000000"/>
              </a:solidFill>
              <a:latin typeface="NTFPrintfk" panose="03000400000000000000" pitchFamily="66" charset="0"/>
            </a:endParaRPr>
          </a:p>
          <a:p>
            <a:r>
              <a:rPr lang="en-GB" sz="2400" dirty="0">
                <a:latin typeface="NTFPrintfk" panose="03000400000000000000" pitchFamily="66" charset="0"/>
              </a:rPr>
              <a:t>A couple of change to letter formation happen in KS2. It is important that children know and are taught these changes to enable them to join correctly.  </a:t>
            </a:r>
          </a:p>
          <a:p>
            <a:r>
              <a:rPr lang="en-GB" sz="2400" dirty="0">
                <a:latin typeface="NTFPrintfk" panose="03000400000000000000" pitchFamily="66" charset="0"/>
              </a:rPr>
              <a:t> </a:t>
            </a:r>
            <a:endParaRPr lang="en-GB" sz="3200" dirty="0">
              <a:solidFill>
                <a:srgbClr val="000000"/>
              </a:solidFill>
              <a:latin typeface="NTFPrintfk" panose="03000400000000000000" pitchFamily="66" charset="0"/>
            </a:endParaRPr>
          </a:p>
          <a:p>
            <a:r>
              <a:rPr lang="en-GB" dirty="0"/>
              <a:t> </a:t>
            </a:r>
            <a:endParaRPr lang="en-GB" sz="2400" dirty="0">
              <a:solidFill>
                <a:srgbClr val="000000"/>
              </a:solidFill>
              <a:latin typeface="NTFPrintfk" panose="03000400000000000000" pitchFamily="66" charset="0"/>
            </a:endParaRPr>
          </a:p>
        </p:txBody>
      </p:sp>
      <p:pic>
        <p:nvPicPr>
          <p:cNvPr id="2" name="Picture 1"/>
          <p:cNvPicPr>
            <a:picLocks noChangeAspect="1"/>
          </p:cNvPicPr>
          <p:nvPr/>
        </p:nvPicPr>
        <p:blipFill>
          <a:blip r:embed="rId2"/>
          <a:stretch>
            <a:fillRect/>
          </a:stretch>
        </p:blipFill>
        <p:spPr>
          <a:xfrm>
            <a:off x="1338349" y="2648338"/>
            <a:ext cx="4278668" cy="3386648"/>
          </a:xfrm>
          <a:prstGeom prst="rect">
            <a:avLst/>
          </a:prstGeom>
        </p:spPr>
      </p:pic>
    </p:spTree>
    <p:extLst>
      <p:ext uri="{BB962C8B-B14F-4D97-AF65-F5344CB8AC3E}">
        <p14:creationId xmlns:p14="http://schemas.microsoft.com/office/powerpoint/2010/main" val="332660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1846659"/>
          </a:xfrm>
          <a:prstGeom prst="rect">
            <a:avLst/>
          </a:prstGeom>
        </p:spPr>
        <p:txBody>
          <a:bodyPr wrap="square">
            <a:spAutoFit/>
          </a:bodyPr>
          <a:lstStyle/>
          <a:p>
            <a:r>
              <a:rPr lang="en-GB" sz="2400" b="1" dirty="0">
                <a:solidFill>
                  <a:srgbClr val="000000"/>
                </a:solidFill>
                <a:latin typeface="NTFPrintfk" panose="03000400000000000000" pitchFamily="66" charset="0"/>
              </a:rPr>
              <a:t>KS2</a:t>
            </a:r>
          </a:p>
          <a:p>
            <a:endParaRPr lang="en-GB" sz="2400" dirty="0">
              <a:solidFill>
                <a:srgbClr val="000000"/>
              </a:solidFill>
              <a:latin typeface="NTFPrintfk" panose="03000400000000000000" pitchFamily="66" charset="0"/>
            </a:endParaRPr>
          </a:p>
          <a:p>
            <a:r>
              <a:rPr lang="en-GB" sz="2400" dirty="0">
                <a:latin typeface="NTFPrintfk" panose="03000400000000000000" pitchFamily="66" charset="0"/>
              </a:rPr>
              <a:t>We then teach the children to join use four different joins. They are as follows: </a:t>
            </a:r>
          </a:p>
          <a:p>
            <a:r>
              <a:rPr lang="en-GB" sz="2400" dirty="0">
                <a:latin typeface="NTFPrintfk" panose="03000400000000000000" pitchFamily="66" charset="0"/>
              </a:rPr>
              <a:t> </a:t>
            </a:r>
            <a:endParaRPr lang="en-GB" sz="3200" dirty="0">
              <a:solidFill>
                <a:srgbClr val="000000"/>
              </a:solidFill>
              <a:latin typeface="NTFPrintfk" panose="03000400000000000000" pitchFamily="66" charset="0"/>
            </a:endParaRPr>
          </a:p>
          <a:p>
            <a:r>
              <a:rPr lang="en-GB" dirty="0"/>
              <a:t> </a:t>
            </a:r>
            <a:endParaRPr lang="en-GB" sz="2400" dirty="0">
              <a:solidFill>
                <a:srgbClr val="000000"/>
              </a:solidFill>
              <a:latin typeface="NTFPrintfk" panose="03000400000000000000" pitchFamily="66" charset="0"/>
            </a:endParaRPr>
          </a:p>
        </p:txBody>
      </p:sp>
      <p:pic>
        <p:nvPicPr>
          <p:cNvPr id="4" name="Picture 3"/>
          <p:cNvPicPr>
            <a:picLocks noChangeAspect="1"/>
          </p:cNvPicPr>
          <p:nvPr/>
        </p:nvPicPr>
        <p:blipFill>
          <a:blip r:embed="rId2"/>
          <a:stretch>
            <a:fillRect/>
          </a:stretch>
        </p:blipFill>
        <p:spPr>
          <a:xfrm>
            <a:off x="1338349" y="2130414"/>
            <a:ext cx="3270973" cy="3218961"/>
          </a:xfrm>
          <a:prstGeom prst="rect">
            <a:avLst/>
          </a:prstGeom>
        </p:spPr>
      </p:pic>
      <p:pic>
        <p:nvPicPr>
          <p:cNvPr id="5" name="Picture 4"/>
          <p:cNvPicPr>
            <a:picLocks noChangeAspect="1"/>
          </p:cNvPicPr>
          <p:nvPr/>
        </p:nvPicPr>
        <p:blipFill>
          <a:blip r:embed="rId3"/>
          <a:stretch>
            <a:fillRect/>
          </a:stretch>
        </p:blipFill>
        <p:spPr>
          <a:xfrm>
            <a:off x="5102290" y="2130414"/>
            <a:ext cx="4598516" cy="3218961"/>
          </a:xfrm>
          <a:prstGeom prst="rect">
            <a:avLst/>
          </a:prstGeom>
        </p:spPr>
      </p:pic>
    </p:spTree>
    <p:extLst>
      <p:ext uri="{BB962C8B-B14F-4D97-AF65-F5344CB8AC3E}">
        <p14:creationId xmlns:p14="http://schemas.microsoft.com/office/powerpoint/2010/main" val="53235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830997"/>
          </a:xfrm>
          <a:prstGeom prst="rect">
            <a:avLst/>
          </a:prstGeom>
        </p:spPr>
        <p:txBody>
          <a:bodyPr wrap="square">
            <a:spAutoFit/>
          </a:bodyPr>
          <a:lstStyle/>
          <a:p>
            <a:r>
              <a:rPr lang="en-GB" sz="2400" b="1" dirty="0">
                <a:solidFill>
                  <a:srgbClr val="000000"/>
                </a:solidFill>
                <a:latin typeface="NTFPrintfk" panose="03000400000000000000" pitchFamily="66" charset="0"/>
              </a:rPr>
              <a:t>KS2</a:t>
            </a:r>
            <a:r>
              <a:rPr lang="en-GB" sz="2400" dirty="0">
                <a:latin typeface="NTFPrintfk" panose="03000400000000000000" pitchFamily="66" charset="0"/>
              </a:rPr>
              <a:t> </a:t>
            </a:r>
          </a:p>
          <a:p>
            <a:r>
              <a:rPr lang="en-GB" sz="2400" dirty="0">
                <a:latin typeface="NTFPrintfk" panose="03000400000000000000" pitchFamily="66" charset="0"/>
              </a:rPr>
              <a:t> </a:t>
            </a:r>
            <a:endParaRPr lang="en-GB" sz="3200" dirty="0">
              <a:solidFill>
                <a:srgbClr val="000000"/>
              </a:solidFill>
              <a:latin typeface="NTFPrintfk" panose="03000400000000000000" pitchFamily="66" charset="0"/>
            </a:endParaRPr>
          </a:p>
        </p:txBody>
      </p:sp>
      <p:pic>
        <p:nvPicPr>
          <p:cNvPr id="6" name="Picture 5"/>
          <p:cNvPicPr>
            <a:picLocks noChangeAspect="1"/>
          </p:cNvPicPr>
          <p:nvPr/>
        </p:nvPicPr>
        <p:blipFill>
          <a:blip r:embed="rId2"/>
          <a:stretch>
            <a:fillRect/>
          </a:stretch>
        </p:blipFill>
        <p:spPr>
          <a:xfrm>
            <a:off x="1338349" y="1852194"/>
            <a:ext cx="4353324" cy="3091717"/>
          </a:xfrm>
          <a:prstGeom prst="rect">
            <a:avLst/>
          </a:prstGeom>
        </p:spPr>
      </p:pic>
      <p:pic>
        <p:nvPicPr>
          <p:cNvPr id="7" name="Picture 6"/>
          <p:cNvPicPr>
            <a:picLocks noChangeAspect="1"/>
          </p:cNvPicPr>
          <p:nvPr/>
        </p:nvPicPr>
        <p:blipFill>
          <a:blip r:embed="rId3"/>
          <a:stretch>
            <a:fillRect/>
          </a:stretch>
        </p:blipFill>
        <p:spPr>
          <a:xfrm>
            <a:off x="6223923" y="1852194"/>
            <a:ext cx="4319310" cy="3091717"/>
          </a:xfrm>
          <a:prstGeom prst="rect">
            <a:avLst/>
          </a:prstGeom>
        </p:spPr>
      </p:pic>
    </p:spTree>
    <p:extLst>
      <p:ext uri="{BB962C8B-B14F-4D97-AF65-F5344CB8AC3E}">
        <p14:creationId xmlns:p14="http://schemas.microsoft.com/office/powerpoint/2010/main" val="17293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2215991"/>
          </a:xfrm>
          <a:prstGeom prst="rect">
            <a:avLst/>
          </a:prstGeom>
        </p:spPr>
        <p:txBody>
          <a:bodyPr wrap="square">
            <a:spAutoFit/>
          </a:bodyPr>
          <a:lstStyle/>
          <a:p>
            <a:r>
              <a:rPr lang="en-GB" sz="2400" b="1" dirty="0">
                <a:solidFill>
                  <a:srgbClr val="000000"/>
                </a:solidFill>
                <a:latin typeface="NTFPrintfk" panose="03000400000000000000" pitchFamily="66" charset="0"/>
              </a:rPr>
              <a:t>KS2</a:t>
            </a:r>
          </a:p>
          <a:p>
            <a:endParaRPr lang="en-GB" sz="2400" dirty="0">
              <a:solidFill>
                <a:srgbClr val="000000"/>
              </a:solidFill>
              <a:latin typeface="NTFPrintfk" panose="03000400000000000000" pitchFamily="66" charset="0"/>
            </a:endParaRPr>
          </a:p>
          <a:p>
            <a:r>
              <a:rPr lang="en-GB" sz="2400" dirty="0">
                <a:latin typeface="NTFPrintfk" panose="03000400000000000000" pitchFamily="66" charset="0"/>
              </a:rPr>
              <a:t>There are some letters we call break </a:t>
            </a:r>
          </a:p>
          <a:p>
            <a:r>
              <a:rPr lang="en-GB" sz="2400" dirty="0">
                <a:latin typeface="NTFPrintfk" panose="03000400000000000000" pitchFamily="66" charset="0"/>
              </a:rPr>
              <a:t>letters and these are letters we do not join from.</a:t>
            </a:r>
          </a:p>
          <a:p>
            <a:r>
              <a:rPr lang="en-GB" sz="2400" dirty="0">
                <a:latin typeface="NTFPrintfk" panose="03000400000000000000" pitchFamily="66" charset="0"/>
              </a:rPr>
              <a:t> </a:t>
            </a:r>
            <a:endParaRPr lang="en-GB" sz="3200" dirty="0">
              <a:solidFill>
                <a:srgbClr val="000000"/>
              </a:solidFill>
              <a:latin typeface="NTFPrintfk" panose="03000400000000000000" pitchFamily="66" charset="0"/>
            </a:endParaRPr>
          </a:p>
          <a:p>
            <a:r>
              <a:rPr lang="en-GB" dirty="0"/>
              <a:t> </a:t>
            </a:r>
            <a:endParaRPr lang="en-GB" sz="2400" dirty="0">
              <a:solidFill>
                <a:srgbClr val="000000"/>
              </a:solidFill>
              <a:latin typeface="NTFPrintfk" panose="03000400000000000000" pitchFamily="66" charset="0"/>
            </a:endParaRPr>
          </a:p>
        </p:txBody>
      </p:sp>
      <p:pic>
        <p:nvPicPr>
          <p:cNvPr id="8" name="Picture 7"/>
          <p:cNvPicPr>
            <a:picLocks noChangeAspect="1"/>
          </p:cNvPicPr>
          <p:nvPr/>
        </p:nvPicPr>
        <p:blipFill>
          <a:blip r:embed="rId2"/>
          <a:stretch>
            <a:fillRect/>
          </a:stretch>
        </p:blipFill>
        <p:spPr>
          <a:xfrm>
            <a:off x="6786088" y="889844"/>
            <a:ext cx="3916124" cy="1772482"/>
          </a:xfrm>
          <a:prstGeom prst="rect">
            <a:avLst/>
          </a:prstGeom>
        </p:spPr>
      </p:pic>
      <p:pic>
        <p:nvPicPr>
          <p:cNvPr id="9" name="Picture 8"/>
          <p:cNvPicPr>
            <a:picLocks noChangeAspect="1"/>
          </p:cNvPicPr>
          <p:nvPr/>
        </p:nvPicPr>
        <p:blipFill>
          <a:blip r:embed="rId3"/>
          <a:stretch>
            <a:fillRect/>
          </a:stretch>
        </p:blipFill>
        <p:spPr>
          <a:xfrm>
            <a:off x="1338349" y="2662326"/>
            <a:ext cx="3229053" cy="3868992"/>
          </a:xfrm>
          <a:prstGeom prst="rect">
            <a:avLst/>
          </a:prstGeom>
        </p:spPr>
      </p:pic>
      <p:sp>
        <p:nvSpPr>
          <p:cNvPr id="10" name="Rectangle 9"/>
          <p:cNvSpPr/>
          <p:nvPr/>
        </p:nvSpPr>
        <p:spPr>
          <a:xfrm>
            <a:off x="4691150" y="3492719"/>
            <a:ext cx="5901828" cy="1477328"/>
          </a:xfrm>
          <a:prstGeom prst="rect">
            <a:avLst/>
          </a:prstGeom>
        </p:spPr>
        <p:txBody>
          <a:bodyPr wrap="square">
            <a:spAutoFit/>
          </a:bodyPr>
          <a:lstStyle/>
          <a:p>
            <a:r>
              <a:rPr lang="en-GB" sz="2400" dirty="0">
                <a:latin typeface="NTFPrintfk" panose="03000400000000000000" pitchFamily="66" charset="0"/>
              </a:rPr>
              <a:t>The systematic teaching of these four joins and the break letters will then lead to neat, joined legible handwriting. </a:t>
            </a:r>
          </a:p>
          <a:p>
            <a:r>
              <a:rPr lang="en-GB" sz="2400" dirty="0">
                <a:latin typeface="NTFPrintfk" panose="03000400000000000000" pitchFamily="66" charset="0"/>
              </a:rPr>
              <a:t> </a:t>
            </a:r>
            <a:endParaRPr lang="en-GB" sz="3200" dirty="0">
              <a:solidFill>
                <a:srgbClr val="000000"/>
              </a:solidFill>
              <a:latin typeface="NTFPrintfk" panose="03000400000000000000" pitchFamily="66" charset="0"/>
            </a:endParaRPr>
          </a:p>
          <a:p>
            <a:r>
              <a:rPr lang="en-GB" dirty="0"/>
              <a:t> </a:t>
            </a:r>
            <a:endParaRPr lang="en-GB" sz="2400" dirty="0">
              <a:solidFill>
                <a:srgbClr val="000000"/>
              </a:solidFill>
              <a:latin typeface="NTFPrintfk" panose="03000400000000000000" pitchFamily="66" charset="0"/>
            </a:endParaRPr>
          </a:p>
        </p:txBody>
      </p:sp>
    </p:spTree>
    <p:extLst>
      <p:ext uri="{BB962C8B-B14F-4D97-AF65-F5344CB8AC3E}">
        <p14:creationId xmlns:p14="http://schemas.microsoft.com/office/powerpoint/2010/main" val="295594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3693319"/>
          </a:xfrm>
          <a:prstGeom prst="rect">
            <a:avLst/>
          </a:prstGeom>
        </p:spPr>
        <p:txBody>
          <a:bodyPr wrap="square">
            <a:spAutoFit/>
          </a:bodyPr>
          <a:lstStyle/>
          <a:p>
            <a:r>
              <a:rPr lang="en-GB" sz="2400" b="1" dirty="0">
                <a:latin typeface="NTFPrintfk" panose="03000400000000000000" pitchFamily="66" charset="0"/>
              </a:rPr>
              <a:t>Provision for left handed children</a:t>
            </a:r>
          </a:p>
          <a:p>
            <a:endParaRPr lang="en-GB" sz="2400" dirty="0">
              <a:latin typeface="NTFPrintfk" panose="03000400000000000000" pitchFamily="66" charset="0"/>
            </a:endParaRPr>
          </a:p>
          <a:p>
            <a:r>
              <a:rPr lang="en-GB" sz="2400" dirty="0">
                <a:latin typeface="NTFPrintfk" panose="03000400000000000000" pitchFamily="66" charset="0"/>
              </a:rPr>
              <a:t>Left handed children are encouraged to find a comfortable orientation for their paper, usually slightly to the left of centre of their body, and to have their fingers about 1.5 cm from the point of their pencil.</a:t>
            </a:r>
          </a:p>
          <a:p>
            <a:endParaRPr lang="en-GB" sz="2400" dirty="0">
              <a:latin typeface="NTFPrintfk" panose="03000400000000000000" pitchFamily="66" charset="0"/>
            </a:endParaRPr>
          </a:p>
          <a:p>
            <a:r>
              <a:rPr lang="en-GB" sz="2400" dirty="0">
                <a:latin typeface="NTFPrintfk" panose="03000400000000000000" pitchFamily="66" charset="0"/>
              </a:rPr>
              <a:t>Left handed children are seated to the left of right handed children to avoid elbows colliding.</a:t>
            </a:r>
          </a:p>
          <a:p>
            <a:br>
              <a:rPr lang="en-GB" sz="2400" dirty="0"/>
            </a:br>
            <a:r>
              <a:rPr lang="en-GB" sz="2400" dirty="0">
                <a:latin typeface="NTFPrintfk" panose="03000400000000000000" pitchFamily="66" charset="0"/>
              </a:rPr>
              <a:t> </a:t>
            </a:r>
            <a:endParaRPr lang="en-GB" sz="3200" dirty="0">
              <a:solidFill>
                <a:srgbClr val="000000"/>
              </a:solidFill>
              <a:latin typeface="NTFPrintfk" panose="03000400000000000000" pitchFamily="66" charset="0"/>
            </a:endParaRPr>
          </a:p>
          <a:p>
            <a:r>
              <a:rPr lang="en-GB" dirty="0"/>
              <a:t> </a:t>
            </a:r>
            <a:endParaRPr lang="en-GB" sz="2400" dirty="0">
              <a:solidFill>
                <a:srgbClr val="000000"/>
              </a:solidFill>
              <a:latin typeface="NTFPrintfk" panose="03000400000000000000" pitchFamily="66" charset="0"/>
            </a:endParaRPr>
          </a:p>
        </p:txBody>
      </p:sp>
    </p:spTree>
    <p:extLst>
      <p:ext uri="{BB962C8B-B14F-4D97-AF65-F5344CB8AC3E}">
        <p14:creationId xmlns:p14="http://schemas.microsoft.com/office/powerpoint/2010/main" val="213309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3287" y="1166843"/>
            <a:ext cx="9609513" cy="4339650"/>
          </a:xfrm>
          <a:prstGeom prst="rect">
            <a:avLst/>
          </a:prstGeom>
        </p:spPr>
        <p:txBody>
          <a:bodyPr wrap="square">
            <a:spAutoFit/>
          </a:bodyPr>
          <a:lstStyle/>
          <a:p>
            <a:r>
              <a:rPr lang="en-GB" sz="2400" dirty="0">
                <a:solidFill>
                  <a:srgbClr val="000000"/>
                </a:solidFill>
                <a:latin typeface="NTFPrintfk" panose="03000400000000000000" pitchFamily="66" charset="0"/>
              </a:rPr>
              <a:t>Children must be able to write with ease, speed and legibility. If they have difficulty, this will limit fluency and inhibit the quality and quantity of their work. Cursive handwriting teaches pupils to join letters and words as a series of flowing movements and patterns.</a:t>
            </a:r>
            <a:endParaRPr lang="en-GB" sz="2400" dirty="0">
              <a:latin typeface="NTFPrintfk" panose="03000400000000000000" pitchFamily="66" charset="0"/>
            </a:endParaRPr>
          </a:p>
          <a:p>
            <a:br>
              <a:rPr lang="en-GB" sz="2400" dirty="0">
                <a:latin typeface="NTFPrintfk" panose="03000400000000000000" pitchFamily="66" charset="0"/>
              </a:rPr>
            </a:br>
            <a:r>
              <a:rPr lang="en-GB" sz="2400" dirty="0">
                <a:solidFill>
                  <a:srgbClr val="000000"/>
                </a:solidFill>
                <a:latin typeface="NTFPrintfk" panose="03000400000000000000" pitchFamily="66" charset="0"/>
              </a:rPr>
              <a:t>The style is quick and easy to learn, particularly when it is practised from an early stage. Pupils will learn to form individual letters appropriately and accurately first and then by term 3 of Year 2 pupils will begin to join their handwriting.</a:t>
            </a:r>
            <a:endParaRPr lang="en-GB" sz="2400" dirty="0">
              <a:latin typeface="NTFPrintfk" panose="03000400000000000000" pitchFamily="66" charset="0"/>
            </a:endParaRPr>
          </a:p>
          <a:p>
            <a:br>
              <a:rPr lang="en-GB" sz="2400" dirty="0">
                <a:latin typeface="NTFPrintfk" panose="03000400000000000000" pitchFamily="66" charset="0"/>
              </a:rPr>
            </a:br>
            <a:r>
              <a:rPr lang="en-GB" sz="2400" dirty="0">
                <a:solidFill>
                  <a:srgbClr val="000000"/>
                </a:solidFill>
                <a:latin typeface="NTFPrintfk" panose="03000400000000000000" pitchFamily="66" charset="0"/>
              </a:rPr>
              <a:t>Handwriting skills are taught regularly and systematically through the use of the Nelson Handwriting Scheme. </a:t>
            </a:r>
            <a:endParaRPr lang="en-GB" sz="2400" dirty="0">
              <a:latin typeface="NTFPrintfk" panose="03000400000000000000" pitchFamily="66" charset="0"/>
            </a:endParaRPr>
          </a:p>
          <a:p>
            <a:br>
              <a:rPr lang="en-GB" dirty="0"/>
            </a:br>
            <a:endParaRPr lang="en-GB" dirty="0"/>
          </a:p>
        </p:txBody>
      </p:sp>
    </p:spTree>
    <p:extLst>
      <p:ext uri="{BB962C8B-B14F-4D97-AF65-F5344CB8AC3E}">
        <p14:creationId xmlns:p14="http://schemas.microsoft.com/office/powerpoint/2010/main" val="109389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2708434"/>
          </a:xfrm>
          <a:prstGeom prst="rect">
            <a:avLst/>
          </a:prstGeom>
        </p:spPr>
        <p:txBody>
          <a:bodyPr wrap="square">
            <a:spAutoFit/>
          </a:bodyPr>
          <a:lstStyle/>
          <a:p>
            <a:r>
              <a:rPr lang="en-GB" sz="3200" b="1" u="sng" dirty="0">
                <a:solidFill>
                  <a:srgbClr val="000000"/>
                </a:solidFill>
                <a:latin typeface="NTFPrintfk" panose="03000400000000000000" pitchFamily="66" charset="0"/>
              </a:rPr>
              <a:t>How handwriting is taught throughout the school</a:t>
            </a:r>
          </a:p>
          <a:p>
            <a:endParaRPr lang="en-GB" dirty="0">
              <a:latin typeface="NTFPrintfk" panose="03000400000000000000" pitchFamily="66" charset="0"/>
            </a:endParaRPr>
          </a:p>
          <a:p>
            <a:r>
              <a:rPr lang="en-GB" sz="2400" b="1" dirty="0">
                <a:solidFill>
                  <a:srgbClr val="000000"/>
                </a:solidFill>
                <a:latin typeface="NTFPrintfk" panose="03000400000000000000" pitchFamily="66" charset="0"/>
              </a:rPr>
              <a:t>Foundation Stage</a:t>
            </a:r>
          </a:p>
          <a:p>
            <a:endParaRPr lang="en-GB" sz="2400" dirty="0">
              <a:latin typeface="NTFPrintfk" panose="03000400000000000000" pitchFamily="66" charset="0"/>
            </a:endParaRPr>
          </a:p>
          <a:p>
            <a:r>
              <a:rPr lang="en-GB" sz="2400" dirty="0">
                <a:solidFill>
                  <a:srgbClr val="000000"/>
                </a:solidFill>
                <a:latin typeface="NTFPrintfk" panose="03000400000000000000" pitchFamily="66" charset="0"/>
              </a:rPr>
              <a:t>In the Foundation Stage children take part in activities to develop gross and fine motor skills and recognition of patterns. </a:t>
            </a:r>
          </a:p>
          <a:p>
            <a:endParaRPr lang="en-GB" sz="2400" dirty="0">
              <a:solidFill>
                <a:srgbClr val="000000"/>
              </a:solidFill>
              <a:latin typeface="NTFPrintfk" panose="03000400000000000000" pitchFamily="66" charset="0"/>
            </a:endParaRPr>
          </a:p>
        </p:txBody>
      </p:sp>
      <p:pic>
        <p:nvPicPr>
          <p:cNvPr id="4" name="Picture 3"/>
          <p:cNvPicPr>
            <a:picLocks noChangeAspect="1"/>
          </p:cNvPicPr>
          <p:nvPr/>
        </p:nvPicPr>
        <p:blipFill>
          <a:blip r:embed="rId2"/>
          <a:stretch>
            <a:fillRect/>
          </a:stretch>
        </p:blipFill>
        <p:spPr>
          <a:xfrm>
            <a:off x="1240761" y="3414799"/>
            <a:ext cx="4071072" cy="1400007"/>
          </a:xfrm>
          <a:prstGeom prst="rect">
            <a:avLst/>
          </a:prstGeom>
        </p:spPr>
      </p:pic>
      <p:pic>
        <p:nvPicPr>
          <p:cNvPr id="5" name="Picture 4"/>
          <p:cNvPicPr>
            <a:picLocks noChangeAspect="1"/>
          </p:cNvPicPr>
          <p:nvPr/>
        </p:nvPicPr>
        <p:blipFill>
          <a:blip r:embed="rId3"/>
          <a:stretch>
            <a:fillRect/>
          </a:stretch>
        </p:blipFill>
        <p:spPr>
          <a:xfrm>
            <a:off x="5902989" y="3414799"/>
            <a:ext cx="4211431" cy="1400007"/>
          </a:xfrm>
          <a:prstGeom prst="rect">
            <a:avLst/>
          </a:prstGeom>
        </p:spPr>
      </p:pic>
    </p:spTree>
    <p:extLst>
      <p:ext uri="{BB962C8B-B14F-4D97-AF65-F5344CB8AC3E}">
        <p14:creationId xmlns:p14="http://schemas.microsoft.com/office/powerpoint/2010/main" val="296904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1569660"/>
          </a:xfrm>
          <a:prstGeom prst="rect">
            <a:avLst/>
          </a:prstGeom>
        </p:spPr>
        <p:txBody>
          <a:bodyPr wrap="square">
            <a:spAutoFit/>
          </a:bodyPr>
          <a:lstStyle/>
          <a:p>
            <a:r>
              <a:rPr lang="en-GB" sz="2400" b="1" dirty="0">
                <a:solidFill>
                  <a:srgbClr val="000000"/>
                </a:solidFill>
                <a:latin typeface="NTFPrintfk" panose="03000400000000000000" pitchFamily="66" charset="0"/>
              </a:rPr>
              <a:t>Foundation Stage</a:t>
            </a:r>
          </a:p>
          <a:p>
            <a:endParaRPr lang="en-GB" sz="2400" dirty="0">
              <a:solidFill>
                <a:srgbClr val="000000"/>
              </a:solidFill>
              <a:latin typeface="NTFPrintfk" panose="03000400000000000000" pitchFamily="66" charset="0"/>
            </a:endParaRPr>
          </a:p>
          <a:p>
            <a:r>
              <a:rPr lang="en-GB" sz="2400" dirty="0">
                <a:solidFill>
                  <a:srgbClr val="000000"/>
                </a:solidFill>
                <a:latin typeface="NTFPrintfk" panose="03000400000000000000" pitchFamily="66" charset="0"/>
              </a:rPr>
              <a:t>Pencil grip is taught specifically using the prompt ‘nip, </a:t>
            </a:r>
            <a:r>
              <a:rPr lang="en-GB" sz="2400" dirty="0" err="1">
                <a:solidFill>
                  <a:srgbClr val="000000"/>
                </a:solidFill>
                <a:latin typeface="NTFPrintfk" panose="03000400000000000000" pitchFamily="66" charset="0"/>
              </a:rPr>
              <a:t>flip,grip</a:t>
            </a:r>
            <a:r>
              <a:rPr lang="en-GB" sz="2400" dirty="0">
                <a:solidFill>
                  <a:srgbClr val="000000"/>
                </a:solidFill>
                <a:latin typeface="NTFPrintfk" panose="03000400000000000000" pitchFamily="66" charset="0"/>
              </a:rPr>
              <a:t>’ and children take part in activities such as the use of nipping tools to strengthen the muscles associated with this skill.</a:t>
            </a:r>
            <a:endParaRPr lang="en-GB" sz="2400" dirty="0">
              <a:latin typeface="NTFPrintfk" panose="03000400000000000000" pitchFamily="66" charset="0"/>
            </a:endParaRPr>
          </a:p>
        </p:txBody>
      </p:sp>
      <p:pic>
        <p:nvPicPr>
          <p:cNvPr id="2" name="Picture 1"/>
          <p:cNvPicPr>
            <a:picLocks noChangeAspect="1"/>
          </p:cNvPicPr>
          <p:nvPr/>
        </p:nvPicPr>
        <p:blipFill>
          <a:blip r:embed="rId2"/>
          <a:stretch>
            <a:fillRect/>
          </a:stretch>
        </p:blipFill>
        <p:spPr>
          <a:xfrm>
            <a:off x="942889" y="3498532"/>
            <a:ext cx="2764588" cy="1571423"/>
          </a:xfrm>
          <a:prstGeom prst="rect">
            <a:avLst/>
          </a:prstGeom>
        </p:spPr>
      </p:pic>
      <p:pic>
        <p:nvPicPr>
          <p:cNvPr id="4" name="Picture 3"/>
          <p:cNvPicPr>
            <a:picLocks noChangeAspect="1"/>
          </p:cNvPicPr>
          <p:nvPr/>
        </p:nvPicPr>
        <p:blipFill>
          <a:blip r:embed="rId3"/>
          <a:stretch>
            <a:fillRect/>
          </a:stretch>
        </p:blipFill>
        <p:spPr>
          <a:xfrm>
            <a:off x="4009160" y="3498532"/>
            <a:ext cx="3106536" cy="1573329"/>
          </a:xfrm>
          <a:prstGeom prst="rect">
            <a:avLst/>
          </a:prstGeom>
        </p:spPr>
      </p:pic>
      <p:pic>
        <p:nvPicPr>
          <p:cNvPr id="5" name="Picture 4"/>
          <p:cNvPicPr>
            <a:picLocks noChangeAspect="1"/>
          </p:cNvPicPr>
          <p:nvPr/>
        </p:nvPicPr>
        <p:blipFill>
          <a:blip r:embed="rId4"/>
          <a:stretch>
            <a:fillRect/>
          </a:stretch>
        </p:blipFill>
        <p:spPr>
          <a:xfrm>
            <a:off x="7417380" y="3498532"/>
            <a:ext cx="2898716" cy="1575740"/>
          </a:xfrm>
          <a:prstGeom prst="rect">
            <a:avLst/>
          </a:prstGeom>
        </p:spPr>
      </p:pic>
    </p:spTree>
    <p:extLst>
      <p:ext uri="{BB962C8B-B14F-4D97-AF65-F5344CB8AC3E}">
        <p14:creationId xmlns:p14="http://schemas.microsoft.com/office/powerpoint/2010/main" val="166534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4154984"/>
          </a:xfrm>
          <a:prstGeom prst="rect">
            <a:avLst/>
          </a:prstGeom>
        </p:spPr>
        <p:txBody>
          <a:bodyPr wrap="square">
            <a:spAutoFit/>
          </a:bodyPr>
          <a:lstStyle/>
          <a:p>
            <a:r>
              <a:rPr lang="en-GB" sz="2400" b="1" dirty="0">
                <a:solidFill>
                  <a:srgbClr val="000000"/>
                </a:solidFill>
                <a:latin typeface="NTFPrintfk" panose="03000400000000000000" pitchFamily="66" charset="0"/>
              </a:rPr>
              <a:t>Foundation Stage</a:t>
            </a:r>
          </a:p>
          <a:p>
            <a:endParaRPr lang="en-GB" sz="2400" dirty="0">
              <a:solidFill>
                <a:srgbClr val="000000"/>
              </a:solidFill>
              <a:latin typeface="NTFPrintfk" panose="03000400000000000000" pitchFamily="66" charset="0"/>
            </a:endParaRPr>
          </a:p>
          <a:p>
            <a:r>
              <a:rPr lang="en-GB" sz="2400" dirty="0">
                <a:solidFill>
                  <a:srgbClr val="000000"/>
                </a:solidFill>
                <a:latin typeface="NTFPrintfk" panose="03000400000000000000" pitchFamily="66" charset="0"/>
              </a:rPr>
              <a:t>Individual letter formation is taught, modelled and practised in working towards the objectives for Key Stage 1.</a:t>
            </a:r>
          </a:p>
          <a:p>
            <a:endParaRPr lang="en-GB" sz="2400" dirty="0">
              <a:latin typeface="NTFPrintfk" panose="03000400000000000000" pitchFamily="66" charset="0"/>
            </a:endParaRPr>
          </a:p>
          <a:p>
            <a:r>
              <a:rPr lang="en-GB" sz="2400" dirty="0">
                <a:solidFill>
                  <a:srgbClr val="000000"/>
                </a:solidFill>
                <a:latin typeface="NTFPrintfk" panose="03000400000000000000" pitchFamily="66" charset="0"/>
              </a:rPr>
              <a:t>Children will achieve the above through a series of programmes:</a:t>
            </a:r>
            <a:endParaRPr lang="en-GB" sz="2400" dirty="0">
              <a:latin typeface="NTFPrintfk" panose="03000400000000000000" pitchFamily="66" charset="0"/>
            </a:endParaRPr>
          </a:p>
          <a:p>
            <a:pPr fontAlgn="base">
              <a:buFont typeface="Arial" panose="020B0604020202020204" pitchFamily="34" charset="0"/>
              <a:buChar char="•"/>
            </a:pPr>
            <a:r>
              <a:rPr lang="en-GB" sz="2400" dirty="0">
                <a:solidFill>
                  <a:srgbClr val="000000"/>
                </a:solidFill>
                <a:latin typeface="NTFPrintfk" panose="03000400000000000000" pitchFamily="66" charset="0"/>
              </a:rPr>
              <a:t>Write from the start</a:t>
            </a:r>
          </a:p>
          <a:p>
            <a:pPr fontAlgn="base">
              <a:buFont typeface="Arial" panose="020B0604020202020204" pitchFamily="34" charset="0"/>
              <a:buChar char="•"/>
            </a:pPr>
            <a:r>
              <a:rPr lang="en-GB" sz="2400" dirty="0">
                <a:solidFill>
                  <a:srgbClr val="000000"/>
                </a:solidFill>
                <a:latin typeface="NTFPrintfk" panose="03000400000000000000" pitchFamily="66" charset="0"/>
              </a:rPr>
              <a:t>Dough Disco</a:t>
            </a:r>
          </a:p>
          <a:p>
            <a:pPr fontAlgn="base">
              <a:buFont typeface="Arial" panose="020B0604020202020204" pitchFamily="34" charset="0"/>
              <a:buChar char="•"/>
            </a:pPr>
            <a:r>
              <a:rPr lang="en-GB" sz="2400" dirty="0">
                <a:solidFill>
                  <a:srgbClr val="000000"/>
                </a:solidFill>
                <a:latin typeface="NTFPrintfk" panose="03000400000000000000" pitchFamily="66" charset="0"/>
              </a:rPr>
              <a:t>Squiggle while you Wiggle</a:t>
            </a:r>
          </a:p>
          <a:p>
            <a:pPr fontAlgn="base">
              <a:buFont typeface="Arial" panose="020B0604020202020204" pitchFamily="34" charset="0"/>
              <a:buChar char="•"/>
            </a:pPr>
            <a:r>
              <a:rPr lang="en-GB" sz="2400" dirty="0">
                <a:solidFill>
                  <a:srgbClr val="000000"/>
                </a:solidFill>
                <a:latin typeface="NTFPrintfk" panose="03000400000000000000" pitchFamily="66" charset="0"/>
              </a:rPr>
              <a:t>RWI</a:t>
            </a:r>
          </a:p>
          <a:p>
            <a:endParaRPr lang="en-GB" sz="2400" dirty="0">
              <a:solidFill>
                <a:srgbClr val="000000"/>
              </a:solidFill>
              <a:latin typeface="NTFPrintfk" panose="03000400000000000000" pitchFamily="66" charset="0"/>
            </a:endParaRPr>
          </a:p>
        </p:txBody>
      </p:sp>
    </p:spTree>
    <p:extLst>
      <p:ext uri="{BB962C8B-B14F-4D97-AF65-F5344CB8AC3E}">
        <p14:creationId xmlns:p14="http://schemas.microsoft.com/office/powerpoint/2010/main" val="146629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6001643"/>
          </a:xfrm>
          <a:prstGeom prst="rect">
            <a:avLst/>
          </a:prstGeom>
        </p:spPr>
        <p:txBody>
          <a:bodyPr wrap="square">
            <a:spAutoFit/>
          </a:bodyPr>
          <a:lstStyle/>
          <a:p>
            <a:r>
              <a:rPr lang="en-GB" sz="2400" b="1" dirty="0">
                <a:solidFill>
                  <a:srgbClr val="000000"/>
                </a:solidFill>
                <a:latin typeface="NTFPrintfk" panose="03000400000000000000" pitchFamily="66" charset="0"/>
              </a:rPr>
              <a:t>KS1</a:t>
            </a:r>
          </a:p>
          <a:p>
            <a:endParaRPr lang="en-GB" sz="2400" dirty="0">
              <a:solidFill>
                <a:srgbClr val="000000"/>
              </a:solidFill>
              <a:latin typeface="NTFPrintfk" panose="03000400000000000000" pitchFamily="66" charset="0"/>
            </a:endParaRPr>
          </a:p>
          <a:p>
            <a:r>
              <a:rPr lang="en-GB" sz="2400" dirty="0">
                <a:latin typeface="NTFPrintfk" panose="03000400000000000000" pitchFamily="66" charset="0"/>
              </a:rPr>
              <a:t>In accordance with the National Curriculum 2014 the children are taught how to form both lower case and capital letters and how to join them, whilst still developing fine and gross motor skills with a range of multi-sensory activities.</a:t>
            </a:r>
          </a:p>
          <a:p>
            <a:endParaRPr lang="en-GB" sz="2400" dirty="0">
              <a:latin typeface="NTFPrintfk" panose="03000400000000000000" pitchFamily="66" charset="0"/>
            </a:endParaRPr>
          </a:p>
          <a:p>
            <a:r>
              <a:rPr lang="en-GB" sz="2400" dirty="0">
                <a:latin typeface="NTFPrintfk" panose="03000400000000000000" pitchFamily="66" charset="0"/>
              </a:rPr>
              <a:t>Handwriting is directly taught regularly outside the literacy lesson but correct letter formation is emphasised during all writing activities. The children are taught to:</a:t>
            </a:r>
          </a:p>
          <a:p>
            <a:endParaRPr lang="en-GB" sz="2400" dirty="0">
              <a:latin typeface="NTFPrintfk" panose="03000400000000000000" pitchFamily="66" charset="0"/>
            </a:endParaRPr>
          </a:p>
          <a:p>
            <a:pPr marL="342900" indent="-342900" fontAlgn="base">
              <a:buFont typeface="Arial" panose="020B0604020202020204" pitchFamily="34" charset="0"/>
              <a:buChar char="•"/>
            </a:pPr>
            <a:r>
              <a:rPr lang="en-GB" sz="2400" dirty="0">
                <a:latin typeface="NTFPrintfk" panose="03000400000000000000" pitchFamily="66" charset="0"/>
              </a:rPr>
              <a:t>Write from left to right and from top to bottom.</a:t>
            </a:r>
          </a:p>
          <a:p>
            <a:pPr marL="342900" indent="-342900" fontAlgn="base">
              <a:buFont typeface="Arial" panose="020B0604020202020204" pitchFamily="34" charset="0"/>
              <a:buChar char="•"/>
            </a:pPr>
            <a:r>
              <a:rPr lang="en-GB" sz="2400" dirty="0">
                <a:latin typeface="NTFPrintfk" panose="03000400000000000000" pitchFamily="66" charset="0"/>
              </a:rPr>
              <a:t>Start and finish letters correctly.</a:t>
            </a:r>
          </a:p>
          <a:p>
            <a:pPr marL="342900" indent="-342900" fontAlgn="base">
              <a:buFont typeface="Arial" panose="020B0604020202020204" pitchFamily="34" charset="0"/>
              <a:buChar char="•"/>
            </a:pPr>
            <a:r>
              <a:rPr lang="en-GB" sz="2400" dirty="0">
                <a:latin typeface="NTFPrintfk" panose="03000400000000000000" pitchFamily="66" charset="0"/>
              </a:rPr>
              <a:t>Be consistent with the size and shape of letters and the spacing of letters and words.</a:t>
            </a:r>
          </a:p>
          <a:p>
            <a:pPr marL="342900" indent="-342900" fontAlgn="base">
              <a:buFont typeface="Arial" panose="020B0604020202020204" pitchFamily="34" charset="0"/>
              <a:buChar char="•"/>
            </a:pPr>
            <a:r>
              <a:rPr lang="en-GB" sz="2400" dirty="0">
                <a:latin typeface="NTFPrintfk" panose="03000400000000000000" pitchFamily="66" charset="0"/>
              </a:rPr>
              <a:t>Have the correct pencil grip (see slide for Foundation Stage).</a:t>
            </a:r>
          </a:p>
          <a:p>
            <a:pPr marL="342900" indent="-342900" fontAlgn="base">
              <a:buFont typeface="Arial" panose="020B0604020202020204" pitchFamily="34" charset="0"/>
              <a:buChar char="•"/>
            </a:pPr>
            <a:r>
              <a:rPr lang="en-GB" sz="2400" dirty="0">
                <a:latin typeface="NTFPrintfk" panose="03000400000000000000" pitchFamily="66" charset="0"/>
              </a:rPr>
              <a:t>Find a convenient position for their page.</a:t>
            </a:r>
          </a:p>
          <a:p>
            <a:pPr marL="342900" indent="-342900" fontAlgn="base">
              <a:buFont typeface="Arial" panose="020B0604020202020204" pitchFamily="34" charset="0"/>
              <a:buChar char="•"/>
            </a:pPr>
            <a:r>
              <a:rPr lang="en-GB" sz="2400" dirty="0">
                <a:latin typeface="NTFPrintfk" panose="03000400000000000000" pitchFamily="66" charset="0"/>
              </a:rPr>
              <a:t>Have the correct posture and position while writing.</a:t>
            </a:r>
          </a:p>
          <a:p>
            <a:endParaRPr lang="en-GB" sz="2400" dirty="0">
              <a:solidFill>
                <a:srgbClr val="000000"/>
              </a:solidFill>
              <a:latin typeface="NTFPrintfk" panose="03000400000000000000" pitchFamily="66" charset="0"/>
            </a:endParaRPr>
          </a:p>
        </p:txBody>
      </p:sp>
    </p:spTree>
    <p:extLst>
      <p:ext uri="{BB962C8B-B14F-4D97-AF65-F5344CB8AC3E}">
        <p14:creationId xmlns:p14="http://schemas.microsoft.com/office/powerpoint/2010/main" val="408256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1200329"/>
          </a:xfrm>
          <a:prstGeom prst="rect">
            <a:avLst/>
          </a:prstGeom>
        </p:spPr>
        <p:txBody>
          <a:bodyPr wrap="square">
            <a:spAutoFit/>
          </a:bodyPr>
          <a:lstStyle/>
          <a:p>
            <a:r>
              <a:rPr lang="en-GB" sz="2400" b="1" dirty="0">
                <a:solidFill>
                  <a:srgbClr val="000000"/>
                </a:solidFill>
                <a:latin typeface="NTFPrintfk" panose="03000400000000000000" pitchFamily="66" charset="0"/>
              </a:rPr>
              <a:t>KS1</a:t>
            </a:r>
          </a:p>
          <a:p>
            <a:endParaRPr lang="en-GB" sz="2400" dirty="0">
              <a:solidFill>
                <a:srgbClr val="000000"/>
              </a:solidFill>
              <a:latin typeface="NTFPrintfk" panose="03000400000000000000" pitchFamily="66" charset="0"/>
            </a:endParaRPr>
          </a:p>
          <a:p>
            <a:r>
              <a:rPr lang="en-GB" sz="2400" dirty="0">
                <a:latin typeface="NTFPrintfk" panose="03000400000000000000" pitchFamily="66" charset="0"/>
              </a:rPr>
              <a:t>Pupils will focus on letter formation using the RWI phrases which sits inline with the Nelson font. </a:t>
            </a:r>
            <a:endParaRPr lang="en-GB" sz="3200" dirty="0">
              <a:solidFill>
                <a:srgbClr val="000000"/>
              </a:solidFill>
              <a:latin typeface="NTFPrintfk" panose="03000400000000000000" pitchFamily="66" charset="0"/>
            </a:endParaRPr>
          </a:p>
        </p:txBody>
      </p:sp>
      <p:pic>
        <p:nvPicPr>
          <p:cNvPr id="2" name="Picture 1"/>
          <p:cNvPicPr>
            <a:picLocks noChangeAspect="1"/>
          </p:cNvPicPr>
          <p:nvPr/>
        </p:nvPicPr>
        <p:blipFill>
          <a:blip r:embed="rId2"/>
          <a:stretch>
            <a:fillRect/>
          </a:stretch>
        </p:blipFill>
        <p:spPr>
          <a:xfrm>
            <a:off x="1338349" y="2203218"/>
            <a:ext cx="5315470" cy="3685677"/>
          </a:xfrm>
          <a:prstGeom prst="rect">
            <a:avLst/>
          </a:prstGeom>
        </p:spPr>
      </p:pic>
    </p:spTree>
    <p:extLst>
      <p:ext uri="{BB962C8B-B14F-4D97-AF65-F5344CB8AC3E}">
        <p14:creationId xmlns:p14="http://schemas.microsoft.com/office/powerpoint/2010/main" val="227475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2215991"/>
          </a:xfrm>
          <a:prstGeom prst="rect">
            <a:avLst/>
          </a:prstGeom>
        </p:spPr>
        <p:txBody>
          <a:bodyPr wrap="square">
            <a:spAutoFit/>
          </a:bodyPr>
          <a:lstStyle/>
          <a:p>
            <a:r>
              <a:rPr lang="en-GB" sz="2400" b="1" dirty="0">
                <a:solidFill>
                  <a:srgbClr val="000000"/>
                </a:solidFill>
                <a:latin typeface="NTFPrintfk" panose="03000400000000000000" pitchFamily="66" charset="0"/>
              </a:rPr>
              <a:t>KS1</a:t>
            </a:r>
          </a:p>
          <a:p>
            <a:endParaRPr lang="en-GB" sz="2400" dirty="0">
              <a:solidFill>
                <a:srgbClr val="000000"/>
              </a:solidFill>
              <a:latin typeface="NTFPrintfk" panose="03000400000000000000" pitchFamily="66" charset="0"/>
            </a:endParaRPr>
          </a:p>
          <a:p>
            <a:r>
              <a:rPr lang="en-GB" sz="2400" dirty="0">
                <a:latin typeface="NTFPrintfk" panose="03000400000000000000" pitchFamily="66" charset="0"/>
              </a:rPr>
              <a:t>There will also be a focus on using our </a:t>
            </a:r>
            <a:r>
              <a:rPr lang="en-GB" sz="2400" dirty="0" err="1">
                <a:latin typeface="NTFPrintfk" panose="03000400000000000000" pitchFamily="66" charset="0"/>
              </a:rPr>
              <a:t>guidelined</a:t>
            </a:r>
            <a:r>
              <a:rPr lang="en-GB" sz="2400" dirty="0">
                <a:latin typeface="NTFPrintfk" panose="03000400000000000000" pitchFamily="66" charset="0"/>
              </a:rPr>
              <a:t> writing books so that children can demonstrate consistent letter size including ascenders and descenders. They will use 12mm lines with a move to </a:t>
            </a:r>
          </a:p>
          <a:p>
            <a:r>
              <a:rPr lang="en-GB" sz="2400" dirty="0">
                <a:latin typeface="NTFPrintfk" panose="03000400000000000000" pitchFamily="66" charset="0"/>
              </a:rPr>
              <a:t>10mm lines by end of year 2. </a:t>
            </a:r>
            <a:endParaRPr lang="en-GB" sz="3200" dirty="0">
              <a:solidFill>
                <a:srgbClr val="000000"/>
              </a:solidFill>
              <a:latin typeface="NTFPrintfk" panose="03000400000000000000" pitchFamily="66" charset="0"/>
            </a:endParaRPr>
          </a:p>
          <a:p>
            <a:r>
              <a:rPr lang="en-GB" dirty="0"/>
              <a:t> </a:t>
            </a:r>
            <a:endParaRPr lang="en-GB" sz="2400" dirty="0">
              <a:solidFill>
                <a:srgbClr val="000000"/>
              </a:solidFill>
              <a:latin typeface="NTFPrintfk" panose="03000400000000000000" pitchFamily="66" charset="0"/>
            </a:endParaRPr>
          </a:p>
        </p:txBody>
      </p:sp>
      <p:pic>
        <p:nvPicPr>
          <p:cNvPr id="5" name="Picture 4"/>
          <p:cNvPicPr>
            <a:picLocks noChangeAspect="1"/>
          </p:cNvPicPr>
          <p:nvPr/>
        </p:nvPicPr>
        <p:blipFill>
          <a:blip r:embed="rId2"/>
          <a:stretch>
            <a:fillRect/>
          </a:stretch>
        </p:blipFill>
        <p:spPr>
          <a:xfrm>
            <a:off x="5948225" y="3105835"/>
            <a:ext cx="5586326" cy="1910235"/>
          </a:xfrm>
          <a:prstGeom prst="rect">
            <a:avLst/>
          </a:prstGeom>
        </p:spPr>
      </p:pic>
      <p:pic>
        <p:nvPicPr>
          <p:cNvPr id="7" name="Picture 6"/>
          <p:cNvPicPr>
            <a:picLocks noChangeAspect="1"/>
          </p:cNvPicPr>
          <p:nvPr/>
        </p:nvPicPr>
        <p:blipFill>
          <a:blip r:embed="rId3"/>
          <a:stretch>
            <a:fillRect/>
          </a:stretch>
        </p:blipFill>
        <p:spPr>
          <a:xfrm rot="16200000">
            <a:off x="1929695" y="2514490"/>
            <a:ext cx="3274685" cy="4457376"/>
          </a:xfrm>
          <a:prstGeom prst="rect">
            <a:avLst/>
          </a:prstGeom>
        </p:spPr>
      </p:pic>
      <p:sp>
        <p:nvSpPr>
          <p:cNvPr id="8" name="TextBox 7"/>
          <p:cNvSpPr txBox="1"/>
          <p:nvPr/>
        </p:nvSpPr>
        <p:spPr>
          <a:xfrm>
            <a:off x="1338349" y="3219062"/>
            <a:ext cx="1119217" cy="461665"/>
          </a:xfrm>
          <a:prstGeom prst="rect">
            <a:avLst/>
          </a:prstGeom>
          <a:noFill/>
        </p:spPr>
        <p:txBody>
          <a:bodyPr wrap="none" rtlCol="0">
            <a:spAutoFit/>
          </a:bodyPr>
          <a:lstStyle/>
          <a:p>
            <a:r>
              <a:rPr lang="en-GB" sz="2400" dirty="0">
                <a:latin typeface="NTFPrintfk" panose="03000400000000000000" pitchFamily="66" charset="0"/>
              </a:rPr>
              <a:t>12mm line</a:t>
            </a:r>
          </a:p>
        </p:txBody>
      </p:sp>
      <p:sp>
        <p:nvSpPr>
          <p:cNvPr id="9" name="TextBox 8"/>
          <p:cNvSpPr txBox="1"/>
          <p:nvPr/>
        </p:nvSpPr>
        <p:spPr>
          <a:xfrm>
            <a:off x="1338349" y="4860161"/>
            <a:ext cx="1119217" cy="461665"/>
          </a:xfrm>
          <a:prstGeom prst="rect">
            <a:avLst/>
          </a:prstGeom>
          <a:noFill/>
        </p:spPr>
        <p:txBody>
          <a:bodyPr wrap="none" rtlCol="0">
            <a:spAutoFit/>
          </a:bodyPr>
          <a:lstStyle/>
          <a:p>
            <a:r>
              <a:rPr lang="en-GB" sz="2400" dirty="0">
                <a:latin typeface="NTFPrintfk" panose="03000400000000000000" pitchFamily="66" charset="0"/>
              </a:rPr>
              <a:t>10mm line</a:t>
            </a:r>
          </a:p>
        </p:txBody>
      </p:sp>
      <p:sp>
        <p:nvSpPr>
          <p:cNvPr id="10" name="TextBox 9"/>
          <p:cNvSpPr txBox="1"/>
          <p:nvPr/>
        </p:nvSpPr>
        <p:spPr>
          <a:xfrm>
            <a:off x="5964380" y="5090993"/>
            <a:ext cx="3970959" cy="461665"/>
          </a:xfrm>
          <a:prstGeom prst="rect">
            <a:avLst/>
          </a:prstGeom>
          <a:noFill/>
        </p:spPr>
        <p:txBody>
          <a:bodyPr wrap="none" rtlCol="0">
            <a:spAutoFit/>
          </a:bodyPr>
          <a:lstStyle/>
          <a:p>
            <a:r>
              <a:rPr lang="en-GB" sz="2400" dirty="0">
                <a:latin typeface="NTFPrintfk" panose="03000400000000000000" pitchFamily="66" charset="0"/>
              </a:rPr>
              <a:t>Where the letters should sit on the lines</a:t>
            </a:r>
          </a:p>
        </p:txBody>
      </p:sp>
    </p:spTree>
    <p:extLst>
      <p:ext uri="{BB962C8B-B14F-4D97-AF65-F5344CB8AC3E}">
        <p14:creationId xmlns:p14="http://schemas.microsoft.com/office/powerpoint/2010/main" val="26369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349" y="889844"/>
            <a:ext cx="9734204" cy="4555093"/>
          </a:xfrm>
          <a:prstGeom prst="rect">
            <a:avLst/>
          </a:prstGeom>
        </p:spPr>
        <p:txBody>
          <a:bodyPr wrap="square">
            <a:spAutoFit/>
          </a:bodyPr>
          <a:lstStyle/>
          <a:p>
            <a:r>
              <a:rPr lang="en-GB" sz="2400" b="1" dirty="0">
                <a:solidFill>
                  <a:srgbClr val="000000"/>
                </a:solidFill>
                <a:latin typeface="NTFPrintfk" panose="03000400000000000000" pitchFamily="66" charset="0"/>
              </a:rPr>
              <a:t>KS2</a:t>
            </a:r>
          </a:p>
          <a:p>
            <a:endParaRPr lang="en-GB" sz="2400" dirty="0">
              <a:solidFill>
                <a:srgbClr val="000000"/>
              </a:solidFill>
              <a:latin typeface="NTFPrintfk" panose="03000400000000000000" pitchFamily="66" charset="0"/>
            </a:endParaRPr>
          </a:p>
          <a:p>
            <a:r>
              <a:rPr lang="en-GB" sz="2400" dirty="0">
                <a:latin typeface="NTFPrintfk" panose="03000400000000000000" pitchFamily="66" charset="0"/>
              </a:rPr>
              <a:t>Children will follow the Nelson Handwriting Scheme to learn to join their writing. The aim is to have earned their pen licence by the end of Year 4 and have moved to lined books without guidelines in preparation for middle school. </a:t>
            </a:r>
            <a:endParaRPr lang="en-GB" sz="3200" dirty="0">
              <a:latin typeface="NTFPrintfk" panose="03000400000000000000" pitchFamily="66" charset="0"/>
            </a:endParaRPr>
          </a:p>
          <a:p>
            <a:br>
              <a:rPr lang="en-GB" sz="3200" dirty="0">
                <a:latin typeface="NTFPrintfk" panose="03000400000000000000" pitchFamily="66" charset="0"/>
              </a:rPr>
            </a:br>
            <a:r>
              <a:rPr lang="en-GB" sz="2400" dirty="0">
                <a:latin typeface="NTFPrintfk" panose="03000400000000000000" pitchFamily="66" charset="0"/>
              </a:rPr>
              <a:t>We aim for children to:</a:t>
            </a:r>
            <a:endParaRPr lang="en-GB" sz="3200" dirty="0">
              <a:latin typeface="NTFPrintfk" panose="03000400000000000000" pitchFamily="66" charset="0"/>
            </a:endParaRPr>
          </a:p>
          <a:p>
            <a:pPr marL="285750" indent="-285750" fontAlgn="base">
              <a:buFont typeface="Arial" panose="020B0604020202020204" pitchFamily="34" charset="0"/>
              <a:buChar char="•"/>
            </a:pPr>
            <a:r>
              <a:rPr lang="en-GB" sz="2400" dirty="0">
                <a:latin typeface="NTFPrintfk" panose="03000400000000000000" pitchFamily="66" charset="0"/>
              </a:rPr>
              <a:t>Achieve a neat, legible style with correctly formed letters in cursive handwriting.</a:t>
            </a:r>
          </a:p>
          <a:p>
            <a:pPr marL="285750" indent="-285750" fontAlgn="base">
              <a:buFont typeface="Arial" panose="020B0604020202020204" pitchFamily="34" charset="0"/>
              <a:buChar char="•"/>
            </a:pPr>
            <a:r>
              <a:rPr lang="en-GB" sz="2400" dirty="0">
                <a:latin typeface="NTFPrintfk" panose="03000400000000000000" pitchFamily="66" charset="0"/>
              </a:rPr>
              <a:t>Develop flow and speed.</a:t>
            </a:r>
          </a:p>
          <a:p>
            <a:pPr marL="285750" indent="-285750" fontAlgn="base">
              <a:buFont typeface="Arial" panose="020B0604020202020204" pitchFamily="34" charset="0"/>
              <a:buChar char="•"/>
            </a:pPr>
            <a:r>
              <a:rPr lang="en-GB" sz="2400" dirty="0">
                <a:latin typeface="NTFPrintfk" panose="03000400000000000000" pitchFamily="66" charset="0"/>
              </a:rPr>
              <a:t>Eventually produce the letters automatically and in their independent writing.</a:t>
            </a:r>
          </a:p>
          <a:p>
            <a:r>
              <a:rPr lang="en-GB" sz="2400" dirty="0">
                <a:latin typeface="NTFPrintfk" panose="03000400000000000000" pitchFamily="66" charset="0"/>
              </a:rPr>
              <a:t> </a:t>
            </a:r>
            <a:endParaRPr lang="en-GB" sz="3200" dirty="0">
              <a:solidFill>
                <a:srgbClr val="000000"/>
              </a:solidFill>
              <a:latin typeface="NTFPrintfk" panose="03000400000000000000" pitchFamily="66" charset="0"/>
            </a:endParaRPr>
          </a:p>
          <a:p>
            <a:r>
              <a:rPr lang="en-GB" dirty="0"/>
              <a:t> </a:t>
            </a:r>
            <a:endParaRPr lang="en-GB" sz="2400" dirty="0">
              <a:solidFill>
                <a:srgbClr val="000000"/>
              </a:solidFill>
              <a:latin typeface="NTFPrintfk" panose="03000400000000000000" pitchFamily="66" charset="0"/>
            </a:endParaRPr>
          </a:p>
        </p:txBody>
      </p:sp>
    </p:spTree>
    <p:extLst>
      <p:ext uri="{BB962C8B-B14F-4D97-AF65-F5344CB8AC3E}">
        <p14:creationId xmlns:p14="http://schemas.microsoft.com/office/powerpoint/2010/main" val="339845605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117</TotalTime>
  <Words>685</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NTFPrintfk</vt:lpstr>
      <vt:lpstr>Tw Cen MT</vt:lpstr>
      <vt:lpstr>Droplet</vt:lpstr>
      <vt:lpstr>Handwriting at Seghill First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Seghill First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at Seghill First School</dc:title>
  <dc:creator>Sarah Watson</dc:creator>
  <cp:lastModifiedBy>Tracey Chappell</cp:lastModifiedBy>
  <cp:revision>15</cp:revision>
  <dcterms:created xsi:type="dcterms:W3CDTF">2021-11-26T09:15:34Z</dcterms:created>
  <dcterms:modified xsi:type="dcterms:W3CDTF">2022-01-28T11:56:35Z</dcterms:modified>
</cp:coreProperties>
</file>