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8" r:id="rId3"/>
    <p:sldId id="265" r:id="rId4"/>
    <p:sldId id="266" r:id="rId5"/>
    <p:sldId id="267" r:id="rId6"/>
    <p:sldId id="277" r:id="rId7"/>
    <p:sldId id="259" r:id="rId8"/>
    <p:sldId id="278" r:id="rId9"/>
    <p:sldId id="281" r:id="rId10"/>
    <p:sldId id="261" r:id="rId11"/>
    <p:sldId id="279" r:id="rId12"/>
    <p:sldId id="280" r:id="rId13"/>
    <p:sldId id="276"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49" autoAdjust="0"/>
    <p:restoredTop sz="94660"/>
  </p:normalViewPr>
  <p:slideViewPr>
    <p:cSldViewPr>
      <p:cViewPr varScale="1">
        <p:scale>
          <a:sx n="108" d="100"/>
          <a:sy n="108" d="100"/>
        </p:scale>
        <p:origin x="18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9D86F07-DE67-4A9E-AF0D-C46DE14EAE36}" type="datetimeFigureOut">
              <a:rPr lang="en-GB" smtClean="0"/>
              <a:t>28/01/2022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1127F84-2077-489A-891C-390F5848AB70}" type="slidenum">
              <a:rPr lang="en-GB" smtClean="0"/>
              <a:t>‹#›</a:t>
            </a:fld>
            <a:endParaRPr lang="en-GB"/>
          </a:p>
        </p:txBody>
      </p:sp>
    </p:spTree>
    <p:extLst>
      <p:ext uri="{BB962C8B-B14F-4D97-AF65-F5344CB8AC3E}">
        <p14:creationId xmlns:p14="http://schemas.microsoft.com/office/powerpoint/2010/main" val="41024129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369BC7E-2F15-4A3A-BCE4-927901A06187}" type="datetimeFigureOut">
              <a:rPr lang="en-GB" smtClean="0"/>
              <a:t>28/01/2022</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5F153E7-6AD1-4D9F-AF8B-86974AB37170}" type="slidenum">
              <a:rPr lang="en-GB" smtClean="0"/>
              <a:t>‹#›</a:t>
            </a:fld>
            <a:endParaRPr lang="en-GB"/>
          </a:p>
        </p:txBody>
      </p:sp>
    </p:spTree>
    <p:extLst>
      <p:ext uri="{BB962C8B-B14F-4D97-AF65-F5344CB8AC3E}">
        <p14:creationId xmlns:p14="http://schemas.microsoft.com/office/powerpoint/2010/main" val="24047065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F153E7-6AD1-4D9F-AF8B-86974AB37170}" type="slidenum">
              <a:rPr lang="en-GB" smtClean="0"/>
              <a:t>1</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66960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7E38F3B-B555-4D2B-AE4A-28BBDACC0DD1}" type="datetime1">
              <a:rPr lang="en-GB" smtClean="0"/>
              <a:t>28/01/2022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317768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7422A4-A178-4F17-93DC-A6CD938A1EC5}" type="datetime1">
              <a:rPr lang="en-GB" smtClean="0"/>
              <a:t>28/01/2022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1279300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FAF99D-48EA-4A35-A226-29F2CA9A4691}" type="datetime1">
              <a:rPr lang="en-GB" smtClean="0"/>
              <a:t>28/01/2022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130549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70AF0D3-55CC-4580-B4D6-09355829C486}" type="datetime1">
              <a:rPr lang="en-GB" smtClean="0"/>
              <a:t>28/01/2022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316528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DC9D1-EA80-4E92-B1F7-4162DBDC0094}" type="datetime1">
              <a:rPr lang="en-GB" smtClean="0"/>
              <a:t>28/01/2022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12330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6752FE-BF97-46D6-BBBD-FA03DFE29099}" type="datetime1">
              <a:rPr lang="en-GB" smtClean="0"/>
              <a:t>28/01/2022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195275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9BCD1F6-2CE8-4D20-ABB3-73EF89618DBB}" type="datetime1">
              <a:rPr lang="en-GB" smtClean="0"/>
              <a:t>28/01/2022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59481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A43BEE5-D473-408C-BB54-E1DBABDAA419}" type="datetime1">
              <a:rPr lang="en-GB" smtClean="0"/>
              <a:t>28/01/2022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284115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A62F1-3EC1-475A-900B-16A55BD5B4E6}" type="datetime1">
              <a:rPr lang="en-GB" smtClean="0"/>
              <a:t>28/01/2022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1207803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37F5A2-EB30-492E-AF4F-29312E388FA7}" type="datetime1">
              <a:rPr lang="en-GB" smtClean="0"/>
              <a:t>28/01/2022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6240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4FEEF-50A9-437A-B718-CE071FB92695}" type="datetime1">
              <a:rPr lang="en-GB" smtClean="0"/>
              <a:t>28/01/2022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A44B2-C6A7-4DF0-9EC2-9CF60AADC52A}" type="slidenum">
              <a:rPr lang="en-GB" smtClean="0"/>
              <a:t>‹#›</a:t>
            </a:fld>
            <a:endParaRPr lang="en-GB"/>
          </a:p>
        </p:txBody>
      </p:sp>
    </p:spTree>
    <p:extLst>
      <p:ext uri="{BB962C8B-B14F-4D97-AF65-F5344CB8AC3E}">
        <p14:creationId xmlns:p14="http://schemas.microsoft.com/office/powerpoint/2010/main" val="199206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D1C68-8089-4D91-A0EC-8FC572F8265F}" type="datetime1">
              <a:rPr lang="en-GB" smtClean="0"/>
              <a:t>28/01/2022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A44B2-C6A7-4DF0-9EC2-9CF60AADC52A}" type="slidenum">
              <a:rPr lang="en-GB" smtClean="0"/>
              <a:t>‹#›</a:t>
            </a:fld>
            <a:endParaRPr lang="en-GB"/>
          </a:p>
        </p:txBody>
      </p:sp>
    </p:spTree>
    <p:extLst>
      <p:ext uri="{BB962C8B-B14F-4D97-AF65-F5344CB8AC3E}">
        <p14:creationId xmlns:p14="http://schemas.microsoft.com/office/powerpoint/2010/main" val="1994839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elissa.thomas@school360.co.uk" TargetMode="External"/><Relationship Id="rId2" Type="http://schemas.openxmlformats.org/officeDocument/2006/relationships/hyperlink" Target="mailto:sarah.kembrey@school360.co.uk"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427984" y="3484885"/>
            <a:ext cx="4464495" cy="3098462"/>
          </a:xfrm>
          <a:prstGeom prst="rect">
            <a:avLst/>
          </a:prstGeom>
        </p:spPr>
      </p:pic>
      <p:sp>
        <p:nvSpPr>
          <p:cNvPr id="2" name="Title 1"/>
          <p:cNvSpPr>
            <a:spLocks noGrp="1"/>
          </p:cNvSpPr>
          <p:nvPr>
            <p:ph type="ctrTitle"/>
          </p:nvPr>
        </p:nvSpPr>
        <p:spPr/>
        <p:txBody>
          <a:bodyPr>
            <a:noAutofit/>
          </a:bodyPr>
          <a:lstStyle/>
          <a:p>
            <a:r>
              <a:rPr lang="en-GB" sz="4600" dirty="0">
                <a:latin typeface="NTFPreCursive" panose="03000400000000000000" pitchFamily="66" charset="0"/>
              </a:rPr>
              <a:t>Coffee morning</a:t>
            </a:r>
            <a:br>
              <a:rPr lang="en-GB" sz="4600" dirty="0">
                <a:latin typeface="NTFPreCursive" panose="03000400000000000000" pitchFamily="66" charset="0"/>
              </a:rPr>
            </a:br>
            <a:r>
              <a:rPr lang="en-GB" sz="4600" dirty="0">
                <a:latin typeface="NTFPreCursive" panose="03000400000000000000" pitchFamily="66" charset="0"/>
              </a:rPr>
              <a:t>Spring Term </a:t>
            </a:r>
          </a:p>
        </p:txBody>
      </p:sp>
      <p:sp>
        <p:nvSpPr>
          <p:cNvPr id="3" name="Subtitle 2"/>
          <p:cNvSpPr>
            <a:spLocks noGrp="1"/>
          </p:cNvSpPr>
          <p:nvPr>
            <p:ph type="subTitle" idx="1"/>
          </p:nvPr>
        </p:nvSpPr>
        <p:spPr/>
        <p:txBody>
          <a:bodyPr/>
          <a:lstStyle/>
          <a:p>
            <a:endParaRPr lang="en-GB" b="1" dirty="0"/>
          </a:p>
        </p:txBody>
      </p:sp>
      <p:sp>
        <p:nvSpPr>
          <p:cNvPr id="4" name="Slide Number Placeholder 3"/>
          <p:cNvSpPr>
            <a:spLocks noGrp="1"/>
          </p:cNvSpPr>
          <p:nvPr>
            <p:ph type="sldNum" sz="quarter" idx="12"/>
          </p:nvPr>
        </p:nvSpPr>
        <p:spPr/>
        <p:txBody>
          <a:bodyPr/>
          <a:lstStyle/>
          <a:p>
            <a:fld id="{E13A44B2-C6A7-4DF0-9EC2-9CF60AADC52A}" type="slidenum">
              <a:rPr lang="en-GB" smtClean="0"/>
              <a:t>1</a:t>
            </a:fld>
            <a:endParaRPr lang="en-GB"/>
          </a:p>
        </p:txBody>
      </p:sp>
    </p:spTree>
    <p:extLst>
      <p:ext uri="{BB962C8B-B14F-4D97-AF65-F5344CB8AC3E}">
        <p14:creationId xmlns:p14="http://schemas.microsoft.com/office/powerpoint/2010/main" val="25742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003" y="303972"/>
            <a:ext cx="8229600" cy="1143000"/>
          </a:xfrm>
        </p:spPr>
        <p:txBody>
          <a:bodyPr/>
          <a:lstStyle/>
          <a:p>
            <a:r>
              <a:rPr lang="en-GB" b="1" dirty="0">
                <a:latin typeface="NTFCursive" panose="02000400000000000000" pitchFamily="2" charset="0"/>
              </a:rPr>
              <a:t>PE days</a:t>
            </a:r>
          </a:p>
        </p:txBody>
      </p:sp>
      <p:sp>
        <p:nvSpPr>
          <p:cNvPr id="3" name="Content Placeholder 2"/>
          <p:cNvSpPr>
            <a:spLocks noGrp="1"/>
          </p:cNvSpPr>
          <p:nvPr>
            <p:ph idx="1"/>
          </p:nvPr>
        </p:nvSpPr>
        <p:spPr/>
        <p:txBody>
          <a:bodyPr>
            <a:noAutofit/>
          </a:bodyPr>
          <a:lstStyle/>
          <a:p>
            <a:pPr marL="0" indent="0">
              <a:buNone/>
            </a:pPr>
            <a:r>
              <a:rPr lang="en-GB" sz="4400" dirty="0">
                <a:latin typeface="NTFPreCursivef" panose="03000400000000000000" pitchFamily="66" charset="0"/>
              </a:rPr>
              <a:t>Yellow class – Tuesday &amp; Wednesdays </a:t>
            </a:r>
          </a:p>
          <a:p>
            <a:pPr marL="0" indent="0">
              <a:buNone/>
            </a:pPr>
            <a:r>
              <a:rPr lang="en-GB" sz="4400" dirty="0">
                <a:latin typeface="NTFPreCursivef" panose="03000400000000000000" pitchFamily="66" charset="0"/>
              </a:rPr>
              <a:t>Orange class - Wednesday</a:t>
            </a:r>
          </a:p>
          <a:p>
            <a:r>
              <a:rPr lang="en-GB" sz="4400" dirty="0">
                <a:latin typeface="NTFPreCursive" panose="03000400000000000000" pitchFamily="66" charset="0"/>
              </a:rPr>
              <a:t>No earrings</a:t>
            </a:r>
          </a:p>
          <a:p>
            <a:r>
              <a:rPr lang="en-GB" sz="4400" dirty="0">
                <a:latin typeface="NTFPreCursive" panose="03000400000000000000" pitchFamily="66" charset="0"/>
              </a:rPr>
              <a:t>Children must come into school wearing their PE kit on PE days.</a:t>
            </a:r>
          </a:p>
          <a:p>
            <a:endParaRPr lang="en-GB" sz="4400" dirty="0">
              <a:latin typeface="NTFPreCursive" panose="03000400000000000000" pitchFamily="66" charset="0"/>
            </a:endParaRPr>
          </a:p>
        </p:txBody>
      </p:sp>
      <p:pic>
        <p:nvPicPr>
          <p:cNvPr id="4" name="Picture 3"/>
          <p:cNvPicPr>
            <a:picLocks noChangeAspect="1"/>
          </p:cNvPicPr>
          <p:nvPr/>
        </p:nvPicPr>
        <p:blipFill>
          <a:blip r:embed="rId2"/>
          <a:stretch>
            <a:fillRect/>
          </a:stretch>
        </p:blipFill>
        <p:spPr>
          <a:xfrm>
            <a:off x="6251329" y="5044930"/>
            <a:ext cx="2737341" cy="1676545"/>
          </a:xfrm>
          <a:prstGeom prst="rect">
            <a:avLst/>
          </a:prstGeom>
        </p:spPr>
      </p:pic>
      <p:pic>
        <p:nvPicPr>
          <p:cNvPr id="5" name="Picture 4"/>
          <p:cNvPicPr>
            <a:picLocks noChangeAspect="1"/>
          </p:cNvPicPr>
          <p:nvPr/>
        </p:nvPicPr>
        <p:blipFill>
          <a:blip r:embed="rId3"/>
          <a:stretch>
            <a:fillRect/>
          </a:stretch>
        </p:blipFill>
        <p:spPr>
          <a:xfrm>
            <a:off x="179512" y="-17011"/>
            <a:ext cx="1798476" cy="1310754"/>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10</a:t>
            </a:fld>
            <a:endParaRPr lang="en-GB"/>
          </a:p>
        </p:txBody>
      </p:sp>
    </p:spTree>
    <p:extLst>
      <p:ext uri="{BB962C8B-B14F-4D97-AF65-F5344CB8AC3E}">
        <p14:creationId xmlns:p14="http://schemas.microsoft.com/office/powerpoint/2010/main" val="3622002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NTFPreCursive" panose="03000400000000000000" pitchFamily="66" charset="0"/>
              </a:rPr>
              <a:t>Outdoor </a:t>
            </a:r>
          </a:p>
        </p:txBody>
      </p:sp>
      <p:sp>
        <p:nvSpPr>
          <p:cNvPr id="3" name="Content Placeholder 2"/>
          <p:cNvSpPr>
            <a:spLocks noGrp="1"/>
          </p:cNvSpPr>
          <p:nvPr>
            <p:ph idx="1"/>
          </p:nvPr>
        </p:nvSpPr>
        <p:spPr/>
        <p:txBody>
          <a:bodyPr>
            <a:normAutofit/>
          </a:bodyPr>
          <a:lstStyle/>
          <a:p>
            <a:r>
              <a:rPr lang="en-GB" sz="3600" dirty="0">
                <a:latin typeface="NTFPreCursivef" panose="03000400000000000000" pitchFamily="66" charset="0"/>
              </a:rPr>
              <a:t>Wellies or outdoor shoes can be sent in</a:t>
            </a:r>
          </a:p>
          <a:p>
            <a:r>
              <a:rPr lang="en-GB" sz="3600" dirty="0">
                <a:latin typeface="NTFPreCursivef" panose="03000400000000000000" pitchFamily="66" charset="0"/>
              </a:rPr>
              <a:t>Waterproof coat</a:t>
            </a:r>
          </a:p>
          <a:p>
            <a:r>
              <a:rPr lang="en-GB" sz="3600" dirty="0">
                <a:latin typeface="NTFPreCursivef" panose="03000400000000000000" pitchFamily="66" charset="0"/>
              </a:rPr>
              <a:t>Spare clothes – Please send in a spare pair of clothes for your child. These clothes can remain on their peg for use if they are needed. The spare clothes do not need to be uniform items. </a:t>
            </a:r>
          </a:p>
        </p:txBody>
      </p:sp>
      <p:pic>
        <p:nvPicPr>
          <p:cNvPr id="4" name="Picture 3"/>
          <p:cNvPicPr>
            <a:picLocks noChangeAspect="1"/>
          </p:cNvPicPr>
          <p:nvPr/>
        </p:nvPicPr>
        <p:blipFill>
          <a:blip r:embed="rId2"/>
          <a:stretch>
            <a:fillRect/>
          </a:stretch>
        </p:blipFill>
        <p:spPr>
          <a:xfrm>
            <a:off x="6395647" y="5013176"/>
            <a:ext cx="2737341" cy="1676545"/>
          </a:xfrm>
          <a:prstGeom prst="rect">
            <a:avLst/>
          </a:prstGeom>
        </p:spPr>
      </p:pic>
      <p:pic>
        <p:nvPicPr>
          <p:cNvPr id="5" name="Picture 4"/>
          <p:cNvPicPr>
            <a:picLocks noChangeAspect="1"/>
          </p:cNvPicPr>
          <p:nvPr/>
        </p:nvPicPr>
        <p:blipFill>
          <a:blip r:embed="rId3"/>
          <a:stretch>
            <a:fillRect/>
          </a:stretch>
        </p:blipFill>
        <p:spPr>
          <a:xfrm>
            <a:off x="323528" y="95100"/>
            <a:ext cx="1798476" cy="1310754"/>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11</a:t>
            </a:fld>
            <a:endParaRPr lang="en-GB"/>
          </a:p>
        </p:txBody>
      </p:sp>
    </p:spTree>
    <p:extLst>
      <p:ext uri="{BB962C8B-B14F-4D97-AF65-F5344CB8AC3E}">
        <p14:creationId xmlns:p14="http://schemas.microsoft.com/office/powerpoint/2010/main" val="3566346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NTFPreCursive" panose="03000400000000000000" pitchFamily="66" charset="0"/>
              </a:rPr>
              <a:t>Important Dates</a:t>
            </a:r>
          </a:p>
        </p:txBody>
      </p:sp>
      <p:sp>
        <p:nvSpPr>
          <p:cNvPr id="3" name="Content Placeholder 2"/>
          <p:cNvSpPr>
            <a:spLocks noGrp="1"/>
          </p:cNvSpPr>
          <p:nvPr>
            <p:ph idx="1"/>
          </p:nvPr>
        </p:nvSpPr>
        <p:spPr>
          <a:xfrm>
            <a:off x="179512" y="1600200"/>
            <a:ext cx="8712968" cy="4525963"/>
          </a:xfrm>
        </p:spPr>
        <p:txBody>
          <a:bodyPr>
            <a:normAutofit fontScale="92500"/>
          </a:bodyPr>
          <a:lstStyle/>
          <a:p>
            <a:r>
              <a:rPr lang="en-GB" sz="4400" dirty="0">
                <a:solidFill>
                  <a:schemeClr val="tx2"/>
                </a:solidFill>
                <a:latin typeface="NTFPreCursive" panose="03000400000000000000" pitchFamily="66" charset="0"/>
              </a:rPr>
              <a:t>Non-uniform: </a:t>
            </a:r>
            <a:r>
              <a:rPr lang="en-GB" sz="4400" dirty="0">
                <a:latin typeface="NTFPreCursive" panose="03000400000000000000" pitchFamily="66" charset="0"/>
              </a:rPr>
              <a:t>Friday 18 February</a:t>
            </a:r>
          </a:p>
          <a:p>
            <a:r>
              <a:rPr lang="en-GB" sz="4400" dirty="0">
                <a:solidFill>
                  <a:schemeClr val="tx2"/>
                </a:solidFill>
                <a:latin typeface="NTFPreCursive" panose="03000400000000000000" pitchFamily="66" charset="0"/>
              </a:rPr>
              <a:t>World Book Day: </a:t>
            </a:r>
            <a:r>
              <a:rPr lang="en-GB" sz="4400" dirty="0">
                <a:latin typeface="NTFPreCursive" panose="03000400000000000000" pitchFamily="66" charset="0"/>
              </a:rPr>
              <a:t>Thursday 03 March</a:t>
            </a:r>
          </a:p>
          <a:p>
            <a:r>
              <a:rPr lang="en-GB" sz="4400" dirty="0">
                <a:solidFill>
                  <a:schemeClr val="tx2"/>
                </a:solidFill>
                <a:latin typeface="NTFPreCursive" panose="03000400000000000000" pitchFamily="66" charset="0"/>
              </a:rPr>
              <a:t>Spring term meetings with parents: </a:t>
            </a:r>
            <a:r>
              <a:rPr lang="en-GB" sz="4400" dirty="0">
                <a:latin typeface="NTFPreCursive" panose="03000400000000000000" pitchFamily="66" charset="0"/>
              </a:rPr>
              <a:t>Monday 28 March &amp; Wednesday 30 March. These may be face to face or telephone call depending on guidance at the time.</a:t>
            </a:r>
          </a:p>
          <a:p>
            <a:pPr marL="0" indent="0">
              <a:buNone/>
            </a:pPr>
            <a:endParaRPr lang="en-GB" sz="4400" dirty="0">
              <a:latin typeface="NTPrint" panose="03000400000000000000" pitchFamily="66" charset="0"/>
            </a:endParaRPr>
          </a:p>
          <a:p>
            <a:endParaRPr lang="en-GB" sz="4400" dirty="0">
              <a:latin typeface="NTPrint" panose="03000400000000000000" pitchFamily="66" charset="0"/>
            </a:endParaRPr>
          </a:p>
          <a:p>
            <a:endParaRPr lang="en-GB" sz="4400" dirty="0">
              <a:latin typeface="NTPrint" panose="03000400000000000000" pitchFamily="66" charset="0"/>
            </a:endParaRPr>
          </a:p>
        </p:txBody>
      </p:sp>
      <p:pic>
        <p:nvPicPr>
          <p:cNvPr id="4" name="Picture 3"/>
          <p:cNvPicPr>
            <a:picLocks noChangeAspect="1"/>
          </p:cNvPicPr>
          <p:nvPr/>
        </p:nvPicPr>
        <p:blipFill>
          <a:blip r:embed="rId2"/>
          <a:stretch>
            <a:fillRect/>
          </a:stretch>
        </p:blipFill>
        <p:spPr>
          <a:xfrm>
            <a:off x="7236682" y="265463"/>
            <a:ext cx="1583790" cy="970027"/>
          </a:xfrm>
          <a:prstGeom prst="rect">
            <a:avLst/>
          </a:prstGeom>
        </p:spPr>
      </p:pic>
      <p:pic>
        <p:nvPicPr>
          <p:cNvPr id="5" name="Picture 4"/>
          <p:cNvPicPr>
            <a:picLocks noChangeAspect="1"/>
          </p:cNvPicPr>
          <p:nvPr/>
        </p:nvPicPr>
        <p:blipFill>
          <a:blip r:embed="rId3"/>
          <a:stretch>
            <a:fillRect/>
          </a:stretch>
        </p:blipFill>
        <p:spPr>
          <a:xfrm>
            <a:off x="323528" y="95100"/>
            <a:ext cx="1798476" cy="1310754"/>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12</a:t>
            </a:fld>
            <a:endParaRPr lang="en-GB"/>
          </a:p>
        </p:txBody>
      </p:sp>
    </p:spTree>
    <p:extLst>
      <p:ext uri="{BB962C8B-B14F-4D97-AF65-F5344CB8AC3E}">
        <p14:creationId xmlns:p14="http://schemas.microsoft.com/office/powerpoint/2010/main" val="388585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087302"/>
            <a:ext cx="8229600" cy="3240360"/>
          </a:xfrm>
        </p:spPr>
        <p:txBody>
          <a:bodyPr>
            <a:normAutofit fontScale="90000"/>
          </a:bodyPr>
          <a:lstStyle/>
          <a:p>
            <a:pPr algn="l"/>
            <a:r>
              <a:rPr lang="en-GB" dirty="0">
                <a:latin typeface="NTFPreCursive" panose="03000400000000000000" pitchFamily="66" charset="0"/>
              </a:rPr>
              <a:t>If you have any questions please do not hesitate to email Mrs Kembrey or Mrs Thomas. See contact details below:</a:t>
            </a:r>
            <a:br>
              <a:rPr lang="en-GB" sz="5400" dirty="0">
                <a:latin typeface="NTFPreCursive" panose="03000400000000000000" pitchFamily="66" charset="0"/>
              </a:rPr>
            </a:br>
            <a:r>
              <a:rPr lang="en-GB" dirty="0">
                <a:latin typeface="NTFPreCursive" panose="03000400000000000000" pitchFamily="66" charset="0"/>
                <a:hlinkClick r:id="rId2"/>
              </a:rPr>
              <a:t>sarah.kembrey@school360.co.uk</a:t>
            </a:r>
            <a:br>
              <a:rPr lang="en-GB" dirty="0">
                <a:latin typeface="NTFPreCursive" panose="03000400000000000000" pitchFamily="66" charset="0"/>
              </a:rPr>
            </a:br>
            <a:r>
              <a:rPr lang="en-GB" dirty="0">
                <a:latin typeface="NTFPreCursive" panose="03000400000000000000" pitchFamily="66" charset="0"/>
                <a:hlinkClick r:id="rId3"/>
              </a:rPr>
              <a:t>melissa.thomas@school360.co.uk</a:t>
            </a:r>
            <a:br>
              <a:rPr lang="en-GB" dirty="0">
                <a:latin typeface="NTFPreCursive" panose="03000400000000000000" pitchFamily="66" charset="0"/>
              </a:rPr>
            </a:br>
            <a:br>
              <a:rPr lang="en-GB" sz="5400" dirty="0">
                <a:latin typeface="NTFPreCursive" panose="03000400000000000000" pitchFamily="66" charset="0"/>
              </a:rPr>
            </a:br>
            <a:br>
              <a:rPr lang="en-GB" sz="5400" dirty="0">
                <a:latin typeface="NTFPreCursive" panose="03000400000000000000" pitchFamily="66" charset="0"/>
              </a:rPr>
            </a:br>
            <a:endParaRPr lang="en-GB" sz="5400" dirty="0">
              <a:latin typeface="NTFPreCursive" panose="03000400000000000000" pitchFamily="66" charset="0"/>
            </a:endParaRPr>
          </a:p>
        </p:txBody>
      </p:sp>
      <p:pic>
        <p:nvPicPr>
          <p:cNvPr id="4" name="Content Placeholder 3"/>
          <p:cNvPicPr>
            <a:picLocks noGrp="1" noChangeAspect="1"/>
          </p:cNvPicPr>
          <p:nvPr>
            <p:ph idx="1"/>
          </p:nvPr>
        </p:nvPicPr>
        <p:blipFill>
          <a:blip r:embed="rId4"/>
          <a:stretch>
            <a:fillRect/>
          </a:stretch>
        </p:blipFill>
        <p:spPr>
          <a:xfrm>
            <a:off x="7544731" y="5706473"/>
            <a:ext cx="1657221" cy="1015002"/>
          </a:xfrm>
          <a:prstGeom prst="rect">
            <a:avLst/>
          </a:prstGeom>
        </p:spPr>
      </p:pic>
      <p:pic>
        <p:nvPicPr>
          <p:cNvPr id="5" name="Picture 4"/>
          <p:cNvPicPr>
            <a:picLocks noChangeAspect="1"/>
          </p:cNvPicPr>
          <p:nvPr/>
        </p:nvPicPr>
        <p:blipFill>
          <a:blip r:embed="rId5"/>
          <a:stretch>
            <a:fillRect/>
          </a:stretch>
        </p:blipFill>
        <p:spPr>
          <a:xfrm>
            <a:off x="179512" y="3664"/>
            <a:ext cx="1798476" cy="1310754"/>
          </a:xfrm>
          <a:prstGeom prst="rect">
            <a:avLst/>
          </a:prstGeom>
        </p:spPr>
      </p:pic>
      <p:sp>
        <p:nvSpPr>
          <p:cNvPr id="3" name="Slide Number Placeholder 2"/>
          <p:cNvSpPr>
            <a:spLocks noGrp="1"/>
          </p:cNvSpPr>
          <p:nvPr>
            <p:ph type="sldNum" sz="quarter" idx="12"/>
          </p:nvPr>
        </p:nvSpPr>
        <p:spPr/>
        <p:txBody>
          <a:bodyPr/>
          <a:lstStyle/>
          <a:p>
            <a:fld id="{E13A44B2-C6A7-4DF0-9EC2-9CF60AADC52A}" type="slidenum">
              <a:rPr lang="en-GB" smtClean="0"/>
              <a:t>13</a:t>
            </a:fld>
            <a:endParaRPr lang="en-GB"/>
          </a:p>
        </p:txBody>
      </p:sp>
    </p:spTree>
    <p:extLst>
      <p:ext uri="{BB962C8B-B14F-4D97-AF65-F5344CB8AC3E}">
        <p14:creationId xmlns:p14="http://schemas.microsoft.com/office/powerpoint/2010/main" val="60316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NTFPreCursive" panose="03000400000000000000" pitchFamily="66" charset="0"/>
              </a:rPr>
              <a:t>Staff in EYFS</a:t>
            </a:r>
          </a:p>
        </p:txBody>
      </p:sp>
      <p:sp>
        <p:nvSpPr>
          <p:cNvPr id="3" name="Content Placeholder 2"/>
          <p:cNvSpPr>
            <a:spLocks noGrp="1"/>
          </p:cNvSpPr>
          <p:nvPr>
            <p:ph idx="1"/>
          </p:nvPr>
        </p:nvSpPr>
        <p:spPr/>
        <p:txBody>
          <a:bodyPr>
            <a:normAutofit/>
          </a:bodyPr>
          <a:lstStyle/>
          <a:p>
            <a:r>
              <a:rPr lang="en-GB" sz="4000" dirty="0">
                <a:latin typeface="NTFCursive" panose="02000400000000000000" pitchFamily="2" charset="0"/>
              </a:rPr>
              <a:t>Mrs Kembrey</a:t>
            </a:r>
          </a:p>
          <a:p>
            <a:r>
              <a:rPr lang="en-GB" sz="4000" dirty="0">
                <a:latin typeface="NTFCursive" panose="02000400000000000000" pitchFamily="2" charset="0"/>
              </a:rPr>
              <a:t>Mrs Thomas</a:t>
            </a:r>
          </a:p>
          <a:p>
            <a:r>
              <a:rPr lang="en-GB" sz="4000" dirty="0">
                <a:latin typeface="NTFCursive" panose="02000400000000000000" pitchFamily="2" charset="0"/>
              </a:rPr>
              <a:t>Miss Elliott</a:t>
            </a:r>
          </a:p>
          <a:p>
            <a:r>
              <a:rPr lang="en-GB" sz="4000" dirty="0">
                <a:latin typeface="NTFCursive" panose="02000400000000000000" pitchFamily="2" charset="0"/>
              </a:rPr>
              <a:t>Mrs </a:t>
            </a:r>
            <a:r>
              <a:rPr lang="en-GB" sz="4000" dirty="0" err="1">
                <a:latin typeface="NTFCursive" panose="02000400000000000000" pitchFamily="2" charset="0"/>
              </a:rPr>
              <a:t>Ornsby</a:t>
            </a:r>
            <a:r>
              <a:rPr lang="en-GB" sz="4000" dirty="0">
                <a:latin typeface="NTFCursive" panose="02000400000000000000" pitchFamily="2" charset="0"/>
              </a:rPr>
              <a:t> – Lunch time supervisor</a:t>
            </a:r>
          </a:p>
        </p:txBody>
      </p:sp>
      <p:pic>
        <p:nvPicPr>
          <p:cNvPr id="4" name="Picture 3"/>
          <p:cNvPicPr>
            <a:picLocks noChangeAspect="1"/>
          </p:cNvPicPr>
          <p:nvPr/>
        </p:nvPicPr>
        <p:blipFill>
          <a:blip r:embed="rId2"/>
          <a:stretch>
            <a:fillRect/>
          </a:stretch>
        </p:blipFill>
        <p:spPr>
          <a:xfrm>
            <a:off x="6084168" y="4449618"/>
            <a:ext cx="2737341" cy="1676545"/>
          </a:xfrm>
          <a:prstGeom prst="rect">
            <a:avLst/>
          </a:prstGeom>
        </p:spPr>
      </p:pic>
      <p:pic>
        <p:nvPicPr>
          <p:cNvPr id="5" name="Picture 4"/>
          <p:cNvPicPr>
            <a:picLocks noChangeAspect="1"/>
          </p:cNvPicPr>
          <p:nvPr/>
        </p:nvPicPr>
        <p:blipFill>
          <a:blip r:embed="rId3"/>
          <a:stretch>
            <a:fillRect/>
          </a:stretch>
        </p:blipFill>
        <p:spPr>
          <a:xfrm>
            <a:off x="179512" y="92076"/>
            <a:ext cx="1798476" cy="1310754"/>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2</a:t>
            </a:fld>
            <a:endParaRPr lang="en-GB"/>
          </a:p>
        </p:txBody>
      </p:sp>
    </p:spTree>
    <p:extLst>
      <p:ext uri="{BB962C8B-B14F-4D97-AF65-F5344CB8AC3E}">
        <p14:creationId xmlns:p14="http://schemas.microsoft.com/office/powerpoint/2010/main" val="273901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NTFCursive" panose="02000400000000000000" pitchFamily="2" charset="0"/>
              </a:rPr>
              <a:t>Curriculum</a:t>
            </a:r>
          </a:p>
        </p:txBody>
      </p:sp>
      <p:sp>
        <p:nvSpPr>
          <p:cNvPr id="3" name="Content Placeholder 2"/>
          <p:cNvSpPr>
            <a:spLocks noGrp="1"/>
          </p:cNvSpPr>
          <p:nvPr>
            <p:ph idx="1"/>
          </p:nvPr>
        </p:nvSpPr>
        <p:spPr>
          <a:xfrm>
            <a:off x="430274" y="1340768"/>
            <a:ext cx="8229600" cy="5380707"/>
          </a:xfrm>
        </p:spPr>
        <p:txBody>
          <a:bodyPr>
            <a:normAutofit/>
          </a:bodyPr>
          <a:lstStyle/>
          <a:p>
            <a:r>
              <a:rPr lang="en-GB" sz="4400" dirty="0">
                <a:latin typeface="NTFPreCursive" panose="03000400000000000000" pitchFamily="66" charset="0"/>
              </a:rPr>
              <a:t>Early years foundation stage is primarily focussed on learning through play</a:t>
            </a:r>
          </a:p>
          <a:p>
            <a:r>
              <a:rPr lang="en-GB" sz="4400" dirty="0">
                <a:latin typeface="NTFPreCursive" panose="03000400000000000000" pitchFamily="66" charset="0"/>
              </a:rPr>
              <a:t>Seven areas of learning which are all inter linked </a:t>
            </a:r>
          </a:p>
          <a:p>
            <a:r>
              <a:rPr lang="en-GB" sz="4400" dirty="0">
                <a:latin typeface="NTFPreCursive" panose="03000400000000000000" pitchFamily="66" charset="0"/>
              </a:rPr>
              <a:t>Prime areas of learning</a:t>
            </a:r>
          </a:p>
          <a:p>
            <a:r>
              <a:rPr lang="en-GB" sz="4400" dirty="0">
                <a:latin typeface="NTFPreCursive" panose="03000400000000000000" pitchFamily="66" charset="0"/>
              </a:rPr>
              <a:t>Specific areas of learning</a:t>
            </a:r>
          </a:p>
        </p:txBody>
      </p:sp>
      <p:pic>
        <p:nvPicPr>
          <p:cNvPr id="4" name="Picture 3"/>
          <p:cNvPicPr>
            <a:picLocks noChangeAspect="1"/>
          </p:cNvPicPr>
          <p:nvPr/>
        </p:nvPicPr>
        <p:blipFill>
          <a:blip r:embed="rId2"/>
          <a:stretch>
            <a:fillRect/>
          </a:stretch>
        </p:blipFill>
        <p:spPr>
          <a:xfrm>
            <a:off x="6156176" y="4869160"/>
            <a:ext cx="2737341" cy="1676545"/>
          </a:xfrm>
          <a:prstGeom prst="rect">
            <a:avLst/>
          </a:prstGeom>
        </p:spPr>
      </p:pic>
      <p:pic>
        <p:nvPicPr>
          <p:cNvPr id="5" name="Picture 4"/>
          <p:cNvPicPr>
            <a:picLocks noChangeAspect="1"/>
          </p:cNvPicPr>
          <p:nvPr/>
        </p:nvPicPr>
        <p:blipFill>
          <a:blip r:embed="rId3"/>
          <a:stretch>
            <a:fillRect/>
          </a:stretch>
        </p:blipFill>
        <p:spPr>
          <a:xfrm>
            <a:off x="179512" y="123256"/>
            <a:ext cx="1804218" cy="1308348"/>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3</a:t>
            </a:fld>
            <a:endParaRPr lang="en-GB"/>
          </a:p>
        </p:txBody>
      </p:sp>
    </p:spTree>
    <p:extLst>
      <p:ext uri="{BB962C8B-B14F-4D97-AF65-F5344CB8AC3E}">
        <p14:creationId xmlns:p14="http://schemas.microsoft.com/office/powerpoint/2010/main" val="265295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NTFPreCursive" panose="03000400000000000000" pitchFamily="66" charset="0"/>
              </a:rPr>
              <a:t>Prime areas of learning</a:t>
            </a:r>
          </a:p>
        </p:txBody>
      </p:sp>
      <p:sp>
        <p:nvSpPr>
          <p:cNvPr id="3" name="Content Placeholder 2"/>
          <p:cNvSpPr>
            <a:spLocks noGrp="1"/>
          </p:cNvSpPr>
          <p:nvPr>
            <p:ph idx="1"/>
          </p:nvPr>
        </p:nvSpPr>
        <p:spPr/>
        <p:txBody>
          <a:bodyPr>
            <a:normAutofit/>
          </a:bodyPr>
          <a:lstStyle/>
          <a:p>
            <a:r>
              <a:rPr lang="en-GB" sz="5400" dirty="0">
                <a:latin typeface="NTFCursive" panose="02000400000000000000" pitchFamily="2" charset="0"/>
              </a:rPr>
              <a:t>Communication and language </a:t>
            </a:r>
          </a:p>
          <a:p>
            <a:r>
              <a:rPr lang="en-GB" sz="5400" dirty="0">
                <a:latin typeface="NTFCursive" panose="02000400000000000000" pitchFamily="2" charset="0"/>
              </a:rPr>
              <a:t>Physical development</a:t>
            </a:r>
          </a:p>
          <a:p>
            <a:r>
              <a:rPr lang="en-GB" sz="5400" dirty="0">
                <a:latin typeface="NTFCursive" panose="02000400000000000000" pitchFamily="2" charset="0"/>
              </a:rPr>
              <a:t>Personal, social and emotional development</a:t>
            </a:r>
          </a:p>
        </p:txBody>
      </p:sp>
      <p:pic>
        <p:nvPicPr>
          <p:cNvPr id="4" name="Picture 3"/>
          <p:cNvPicPr>
            <a:picLocks noChangeAspect="1"/>
          </p:cNvPicPr>
          <p:nvPr/>
        </p:nvPicPr>
        <p:blipFill>
          <a:blip r:embed="rId2"/>
          <a:stretch>
            <a:fillRect/>
          </a:stretch>
        </p:blipFill>
        <p:spPr>
          <a:xfrm>
            <a:off x="5982967" y="4941168"/>
            <a:ext cx="2737341" cy="1676545"/>
          </a:xfrm>
          <a:prstGeom prst="rect">
            <a:avLst/>
          </a:prstGeom>
        </p:spPr>
      </p:pic>
      <p:pic>
        <p:nvPicPr>
          <p:cNvPr id="5" name="Picture 4"/>
          <p:cNvPicPr>
            <a:picLocks noChangeAspect="1"/>
          </p:cNvPicPr>
          <p:nvPr/>
        </p:nvPicPr>
        <p:blipFill>
          <a:blip r:embed="rId3"/>
          <a:stretch>
            <a:fillRect/>
          </a:stretch>
        </p:blipFill>
        <p:spPr>
          <a:xfrm>
            <a:off x="251520" y="106884"/>
            <a:ext cx="1798476" cy="1310754"/>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4</a:t>
            </a:fld>
            <a:endParaRPr lang="en-GB"/>
          </a:p>
        </p:txBody>
      </p:sp>
    </p:spTree>
    <p:extLst>
      <p:ext uri="{BB962C8B-B14F-4D97-AF65-F5344CB8AC3E}">
        <p14:creationId xmlns:p14="http://schemas.microsoft.com/office/powerpoint/2010/main" val="373394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NTFPreCursive" panose="03000400000000000000" pitchFamily="66" charset="0"/>
              </a:rPr>
              <a:t>Specific areas of learning</a:t>
            </a:r>
          </a:p>
        </p:txBody>
      </p:sp>
      <p:sp>
        <p:nvSpPr>
          <p:cNvPr id="3" name="Content Placeholder 2"/>
          <p:cNvSpPr>
            <a:spLocks noGrp="1"/>
          </p:cNvSpPr>
          <p:nvPr>
            <p:ph idx="1"/>
          </p:nvPr>
        </p:nvSpPr>
        <p:spPr/>
        <p:txBody>
          <a:bodyPr/>
          <a:lstStyle/>
          <a:p>
            <a:r>
              <a:rPr lang="en-GB" sz="5400" dirty="0">
                <a:latin typeface="NTFCursive" panose="02000400000000000000" pitchFamily="2" charset="0"/>
              </a:rPr>
              <a:t>Literacy </a:t>
            </a:r>
          </a:p>
          <a:p>
            <a:r>
              <a:rPr lang="en-GB" sz="5400" dirty="0">
                <a:latin typeface="NTFCursive" panose="02000400000000000000" pitchFamily="2" charset="0"/>
              </a:rPr>
              <a:t>Maths </a:t>
            </a:r>
          </a:p>
          <a:p>
            <a:r>
              <a:rPr lang="en-GB" sz="5400" dirty="0">
                <a:latin typeface="NTFCursive" panose="02000400000000000000" pitchFamily="2" charset="0"/>
              </a:rPr>
              <a:t>Understanding the world</a:t>
            </a:r>
          </a:p>
          <a:p>
            <a:r>
              <a:rPr lang="en-GB" sz="5400" dirty="0">
                <a:latin typeface="NTFCursive" panose="02000400000000000000" pitchFamily="2" charset="0"/>
              </a:rPr>
              <a:t>Expressive arts and design</a:t>
            </a:r>
          </a:p>
          <a:p>
            <a:endParaRPr lang="en-GB" dirty="0"/>
          </a:p>
          <a:p>
            <a:endParaRPr lang="en-GB" dirty="0"/>
          </a:p>
        </p:txBody>
      </p:sp>
      <p:pic>
        <p:nvPicPr>
          <p:cNvPr id="4" name="Picture 3"/>
          <p:cNvPicPr>
            <a:picLocks noChangeAspect="1"/>
          </p:cNvPicPr>
          <p:nvPr/>
        </p:nvPicPr>
        <p:blipFill>
          <a:blip r:embed="rId2"/>
          <a:stretch>
            <a:fillRect/>
          </a:stretch>
        </p:blipFill>
        <p:spPr>
          <a:xfrm>
            <a:off x="5949459" y="4941168"/>
            <a:ext cx="2737341" cy="1676545"/>
          </a:xfrm>
          <a:prstGeom prst="rect">
            <a:avLst/>
          </a:prstGeom>
        </p:spPr>
      </p:pic>
      <p:pic>
        <p:nvPicPr>
          <p:cNvPr id="5" name="Picture 4"/>
          <p:cNvPicPr>
            <a:picLocks noChangeAspect="1"/>
          </p:cNvPicPr>
          <p:nvPr/>
        </p:nvPicPr>
        <p:blipFill>
          <a:blip r:embed="rId3"/>
          <a:stretch>
            <a:fillRect/>
          </a:stretch>
        </p:blipFill>
        <p:spPr>
          <a:xfrm>
            <a:off x="395536" y="190761"/>
            <a:ext cx="1798476" cy="1310754"/>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5</a:t>
            </a:fld>
            <a:endParaRPr lang="en-GB"/>
          </a:p>
        </p:txBody>
      </p:sp>
    </p:spTree>
    <p:extLst>
      <p:ext uri="{BB962C8B-B14F-4D97-AF65-F5344CB8AC3E}">
        <p14:creationId xmlns:p14="http://schemas.microsoft.com/office/powerpoint/2010/main" val="24856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842" y="1484784"/>
            <a:ext cx="8229600" cy="1800000"/>
          </a:xfrm>
        </p:spPr>
        <p:txBody>
          <a:bodyPr>
            <a:normAutofit fontScale="90000"/>
          </a:bodyPr>
          <a:lstStyle/>
          <a:p>
            <a:br>
              <a:rPr lang="en-GB" sz="5400" dirty="0">
                <a:latin typeface="NTFPreCursive" panose="03000400000000000000" pitchFamily="66" charset="0"/>
              </a:rPr>
            </a:br>
            <a:br>
              <a:rPr lang="en-GB" sz="5400" dirty="0">
                <a:latin typeface="NTFPreCursive" panose="03000400000000000000" pitchFamily="66" charset="0"/>
              </a:rPr>
            </a:br>
            <a:br>
              <a:rPr lang="en-GB" sz="5400" dirty="0">
                <a:latin typeface="NTFPreCursive" panose="03000400000000000000" pitchFamily="66" charset="0"/>
              </a:rPr>
            </a:br>
            <a:r>
              <a:rPr lang="en-GB" sz="5400" dirty="0">
                <a:latin typeface="NTFPreCursive" panose="03000400000000000000" pitchFamily="66" charset="0"/>
              </a:rPr>
              <a:t>Spring A topic</a:t>
            </a:r>
            <a:br>
              <a:rPr lang="en-GB" sz="5400" b="1" dirty="0">
                <a:latin typeface="NTPrint" panose="03000400000000000000" pitchFamily="66" charset="0"/>
              </a:rPr>
            </a:br>
            <a:r>
              <a:rPr lang="en-GB" sz="5400" dirty="0">
                <a:solidFill>
                  <a:srgbClr val="FF0000"/>
                </a:solidFill>
                <a:latin typeface="NTFPreCursivef" panose="03000400000000000000" pitchFamily="66" charset="0"/>
              </a:rPr>
              <a:t>Once upon a time…..</a:t>
            </a:r>
            <a:br>
              <a:rPr lang="en-GB" sz="5400" dirty="0">
                <a:latin typeface="NTFPreCursivef" panose="03000400000000000000" pitchFamily="66" charset="0"/>
              </a:rPr>
            </a:br>
            <a:r>
              <a:rPr lang="en-GB" sz="3100" dirty="0">
                <a:latin typeface="NTFPreCursivef" panose="03000400000000000000" pitchFamily="66" charset="0"/>
              </a:rPr>
              <a:t>As part of this topic we will looking at traditional tales and comparing them to more modern stories. </a:t>
            </a:r>
            <a:br>
              <a:rPr lang="en-GB" sz="3100" dirty="0">
                <a:latin typeface="NTFPreCursivef" panose="03000400000000000000" pitchFamily="66" charset="0"/>
              </a:rPr>
            </a:br>
            <a:r>
              <a:rPr lang="en-GB" sz="3100" dirty="0">
                <a:latin typeface="NTFPreCursivef" panose="03000400000000000000" pitchFamily="66" charset="0"/>
              </a:rPr>
              <a:t>Please see the spring term knowledge organiser for more information on what will be covered as part of this topic. Please note as always there may be some additional activities planned to in order to follow children’s interests. </a:t>
            </a:r>
            <a:br>
              <a:rPr lang="en-GB" sz="5400" b="1" dirty="0">
                <a:latin typeface="NTPrint" panose="03000400000000000000" pitchFamily="66" charset="0"/>
              </a:rPr>
            </a:br>
            <a:br>
              <a:rPr lang="en-GB" sz="5400" b="1" dirty="0">
                <a:latin typeface="NTPrint" panose="03000400000000000000" pitchFamily="66" charset="0"/>
              </a:rPr>
            </a:br>
            <a:endParaRPr lang="en-GB" sz="5400" b="1" dirty="0">
              <a:latin typeface="NTPrint" panose="03000400000000000000" pitchFamily="66" charset="0"/>
            </a:endParaRPr>
          </a:p>
        </p:txBody>
      </p:sp>
      <p:pic>
        <p:nvPicPr>
          <p:cNvPr id="4" name="Content Placeholder 3"/>
          <p:cNvPicPr>
            <a:picLocks noGrp="1" noChangeAspect="1"/>
          </p:cNvPicPr>
          <p:nvPr>
            <p:ph idx="1"/>
          </p:nvPr>
        </p:nvPicPr>
        <p:blipFill>
          <a:blip r:embed="rId2"/>
          <a:stretch>
            <a:fillRect/>
          </a:stretch>
        </p:blipFill>
        <p:spPr>
          <a:xfrm>
            <a:off x="7464784" y="5517232"/>
            <a:ext cx="1679216" cy="1028473"/>
          </a:xfrm>
          <a:prstGeom prst="rect">
            <a:avLst/>
          </a:prstGeom>
        </p:spPr>
      </p:pic>
      <p:pic>
        <p:nvPicPr>
          <p:cNvPr id="5" name="Picture 4"/>
          <p:cNvPicPr>
            <a:picLocks noChangeAspect="1"/>
          </p:cNvPicPr>
          <p:nvPr/>
        </p:nvPicPr>
        <p:blipFill>
          <a:blip r:embed="rId3"/>
          <a:stretch>
            <a:fillRect/>
          </a:stretch>
        </p:blipFill>
        <p:spPr>
          <a:xfrm>
            <a:off x="179512" y="3664"/>
            <a:ext cx="1798476" cy="1310754"/>
          </a:xfrm>
          <a:prstGeom prst="rect">
            <a:avLst/>
          </a:prstGeom>
        </p:spPr>
      </p:pic>
      <p:sp>
        <p:nvSpPr>
          <p:cNvPr id="3" name="Slide Number Placeholder 2"/>
          <p:cNvSpPr>
            <a:spLocks noGrp="1"/>
          </p:cNvSpPr>
          <p:nvPr>
            <p:ph type="sldNum" sz="quarter" idx="12"/>
          </p:nvPr>
        </p:nvSpPr>
        <p:spPr/>
        <p:txBody>
          <a:bodyPr/>
          <a:lstStyle/>
          <a:p>
            <a:fld id="{E13A44B2-C6A7-4DF0-9EC2-9CF60AADC52A}" type="slidenum">
              <a:rPr lang="en-GB" smtClean="0"/>
              <a:t>6</a:t>
            </a:fld>
            <a:endParaRPr lang="en-GB"/>
          </a:p>
        </p:txBody>
      </p:sp>
      <p:pic>
        <p:nvPicPr>
          <p:cNvPr id="1028" name="Picture 4" descr="The Three Little Pigs | Thorpe Lea Primary Scho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458581">
            <a:off x="827584" y="5332475"/>
            <a:ext cx="1793486" cy="100435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ry this gingerbread man test and see what it says about your personali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5136997"/>
            <a:ext cx="1048785" cy="158177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Jack and the Beanstal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045324">
            <a:off x="5829616" y="5363256"/>
            <a:ext cx="1539038"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6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a:latin typeface="NTFCursive" panose="02000400000000000000" pitchFamily="2" charset="0"/>
              </a:rPr>
              <a:t>Morning routines</a:t>
            </a:r>
          </a:p>
        </p:txBody>
      </p:sp>
      <p:sp>
        <p:nvSpPr>
          <p:cNvPr id="3" name="Content Placeholder 2"/>
          <p:cNvSpPr>
            <a:spLocks noGrp="1"/>
          </p:cNvSpPr>
          <p:nvPr>
            <p:ph idx="1"/>
          </p:nvPr>
        </p:nvSpPr>
        <p:spPr/>
        <p:txBody>
          <a:bodyPr>
            <a:normAutofit fontScale="85000" lnSpcReduction="20000"/>
          </a:bodyPr>
          <a:lstStyle/>
          <a:p>
            <a:r>
              <a:rPr lang="en-GB" dirty="0">
                <a:latin typeface="NTFPreCursive" panose="03000400000000000000" pitchFamily="66" charset="0"/>
              </a:rPr>
              <a:t>Entrance doors</a:t>
            </a:r>
          </a:p>
          <a:p>
            <a:pPr marL="0" indent="0">
              <a:buNone/>
            </a:pPr>
            <a:r>
              <a:rPr lang="en-GB" dirty="0">
                <a:latin typeface="NTFPreCursive" panose="03000400000000000000" pitchFamily="66" charset="0"/>
              </a:rPr>
              <a:t>Please follow the one way system set up around school. Drop your child off at the Early Years entrance at:</a:t>
            </a:r>
          </a:p>
          <a:p>
            <a:pPr marL="0" indent="0">
              <a:buNone/>
            </a:pPr>
            <a:r>
              <a:rPr lang="en-GB" dirty="0">
                <a:latin typeface="NTFPreCursive" panose="03000400000000000000" pitchFamily="66" charset="0"/>
              </a:rPr>
              <a:t>Nursery 30 hours – 8.30am</a:t>
            </a:r>
          </a:p>
          <a:p>
            <a:pPr marL="0" indent="0">
              <a:buNone/>
            </a:pPr>
            <a:r>
              <a:rPr lang="en-GB" dirty="0">
                <a:latin typeface="NTFPreCursive" panose="03000400000000000000" pitchFamily="66" charset="0"/>
              </a:rPr>
              <a:t>Nursery 15 hours &amp; Reception – 8.45am</a:t>
            </a:r>
          </a:p>
          <a:p>
            <a:r>
              <a:rPr lang="en-GB" dirty="0">
                <a:latin typeface="NTFPreCursive" panose="03000400000000000000" pitchFamily="66" charset="0"/>
              </a:rPr>
              <a:t>Coats – Please ensure your child has a warm, waterproof coat each day</a:t>
            </a:r>
          </a:p>
          <a:p>
            <a:r>
              <a:rPr lang="en-GB" dirty="0">
                <a:latin typeface="NTFPreCursive" panose="03000400000000000000" pitchFamily="66" charset="0"/>
              </a:rPr>
              <a:t>Water bottles – clearly labelled with child’s name</a:t>
            </a:r>
          </a:p>
          <a:p>
            <a:r>
              <a:rPr lang="en-GB" dirty="0">
                <a:latin typeface="NTFPreCursive" panose="03000400000000000000" pitchFamily="66" charset="0"/>
              </a:rPr>
              <a:t>Reading books put into book boxes </a:t>
            </a:r>
          </a:p>
          <a:p>
            <a:r>
              <a:rPr lang="en-GB" dirty="0">
                <a:latin typeface="NTFPreCursive" panose="03000400000000000000" pitchFamily="66" charset="0"/>
              </a:rPr>
              <a:t>Self registration then children carry out a morning fine motor task</a:t>
            </a:r>
          </a:p>
        </p:txBody>
      </p:sp>
      <p:pic>
        <p:nvPicPr>
          <p:cNvPr id="4" name="Picture 3"/>
          <p:cNvPicPr>
            <a:picLocks noChangeAspect="1"/>
          </p:cNvPicPr>
          <p:nvPr/>
        </p:nvPicPr>
        <p:blipFill>
          <a:blip r:embed="rId2"/>
          <a:stretch>
            <a:fillRect/>
          </a:stretch>
        </p:blipFill>
        <p:spPr>
          <a:xfrm>
            <a:off x="7464784" y="5589240"/>
            <a:ext cx="1679216" cy="1028473"/>
          </a:xfrm>
          <a:prstGeom prst="rect">
            <a:avLst/>
          </a:prstGeom>
        </p:spPr>
      </p:pic>
      <p:pic>
        <p:nvPicPr>
          <p:cNvPr id="5" name="Picture 4"/>
          <p:cNvPicPr>
            <a:picLocks noChangeAspect="1"/>
          </p:cNvPicPr>
          <p:nvPr/>
        </p:nvPicPr>
        <p:blipFill>
          <a:blip r:embed="rId3"/>
          <a:stretch>
            <a:fillRect/>
          </a:stretch>
        </p:blipFill>
        <p:spPr>
          <a:xfrm>
            <a:off x="179512" y="106884"/>
            <a:ext cx="1798476" cy="1310754"/>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7</a:t>
            </a:fld>
            <a:endParaRPr lang="en-GB"/>
          </a:p>
        </p:txBody>
      </p:sp>
    </p:spTree>
    <p:extLst>
      <p:ext uri="{BB962C8B-B14F-4D97-AF65-F5344CB8AC3E}">
        <p14:creationId xmlns:p14="http://schemas.microsoft.com/office/powerpoint/2010/main" val="310292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NTFPreCursive" panose="03000400000000000000" pitchFamily="66" charset="0"/>
              </a:rPr>
              <a:t>Reading Books</a:t>
            </a:r>
          </a:p>
        </p:txBody>
      </p:sp>
      <p:sp>
        <p:nvSpPr>
          <p:cNvPr id="3" name="Content Placeholder 2"/>
          <p:cNvSpPr>
            <a:spLocks noGrp="1"/>
          </p:cNvSpPr>
          <p:nvPr>
            <p:ph idx="1"/>
          </p:nvPr>
        </p:nvSpPr>
        <p:spPr>
          <a:xfrm>
            <a:off x="323528" y="1417638"/>
            <a:ext cx="8568952" cy="4708525"/>
          </a:xfrm>
        </p:spPr>
        <p:txBody>
          <a:bodyPr>
            <a:normAutofit fontScale="85000" lnSpcReduction="10000"/>
          </a:bodyPr>
          <a:lstStyle/>
          <a:p>
            <a:r>
              <a:rPr lang="en-GB" dirty="0">
                <a:latin typeface="NTFPreCursive" panose="03000400000000000000" pitchFamily="66" charset="0"/>
              </a:rPr>
              <a:t>Reading books-sharing books. These can be re-read to build up children’s understanding of the story and to help develop your child’s vocabulary.</a:t>
            </a:r>
          </a:p>
          <a:p>
            <a:r>
              <a:rPr lang="en-GB" dirty="0">
                <a:latin typeface="NTFPreCursive" panose="03000400000000000000" pitchFamily="66" charset="0"/>
              </a:rPr>
              <a:t>Scheme books – When your child is ready they will be given a scheme book to match their phonics ability. Again these books should be re-read. This will help to build up fluency and understanding. </a:t>
            </a:r>
          </a:p>
          <a:p>
            <a:r>
              <a:rPr lang="en-GB" dirty="0">
                <a:latin typeface="NTFPreCursive" panose="03000400000000000000" pitchFamily="66" charset="0"/>
              </a:rPr>
              <a:t>Reception must bring in their reading books in everyday, even though books will not be changed daily. This is to ensure their books are available if they are asked to read with an adult in school. </a:t>
            </a:r>
          </a:p>
          <a:p>
            <a:r>
              <a:rPr lang="en-GB" dirty="0">
                <a:latin typeface="NTFPreCursive" panose="03000400000000000000" pitchFamily="66" charset="0"/>
              </a:rPr>
              <a:t>Nursery must return their sharing book on a Wednesday which will be changed and sent home on a Friday.  </a:t>
            </a:r>
          </a:p>
        </p:txBody>
      </p:sp>
      <p:pic>
        <p:nvPicPr>
          <p:cNvPr id="4" name="Picture 3"/>
          <p:cNvPicPr>
            <a:picLocks noChangeAspect="1"/>
          </p:cNvPicPr>
          <p:nvPr/>
        </p:nvPicPr>
        <p:blipFill>
          <a:blip r:embed="rId2"/>
          <a:stretch>
            <a:fillRect/>
          </a:stretch>
        </p:blipFill>
        <p:spPr>
          <a:xfrm>
            <a:off x="7688910" y="5805263"/>
            <a:ext cx="1444077" cy="884457"/>
          </a:xfrm>
          <a:prstGeom prst="rect">
            <a:avLst/>
          </a:prstGeom>
        </p:spPr>
      </p:pic>
      <p:pic>
        <p:nvPicPr>
          <p:cNvPr id="5" name="Picture 4"/>
          <p:cNvPicPr>
            <a:picLocks noChangeAspect="1"/>
          </p:cNvPicPr>
          <p:nvPr/>
        </p:nvPicPr>
        <p:blipFill>
          <a:blip r:embed="rId3"/>
          <a:stretch>
            <a:fillRect/>
          </a:stretch>
        </p:blipFill>
        <p:spPr>
          <a:xfrm>
            <a:off x="323528" y="95100"/>
            <a:ext cx="1798476" cy="1310754"/>
          </a:xfrm>
          <a:prstGeom prst="rect">
            <a:avLst/>
          </a:prstGeom>
        </p:spPr>
      </p:pic>
      <p:sp>
        <p:nvSpPr>
          <p:cNvPr id="6" name="Slide Number Placeholder 5"/>
          <p:cNvSpPr>
            <a:spLocks noGrp="1"/>
          </p:cNvSpPr>
          <p:nvPr>
            <p:ph type="sldNum" sz="quarter" idx="12"/>
          </p:nvPr>
        </p:nvSpPr>
        <p:spPr/>
        <p:txBody>
          <a:bodyPr/>
          <a:lstStyle/>
          <a:p>
            <a:fld id="{E13A44B2-C6A7-4DF0-9EC2-9CF60AADC52A}" type="slidenum">
              <a:rPr lang="en-GB" smtClean="0"/>
              <a:t>8</a:t>
            </a:fld>
            <a:endParaRPr lang="en-GB"/>
          </a:p>
        </p:txBody>
      </p:sp>
    </p:spTree>
    <p:extLst>
      <p:ext uri="{BB962C8B-B14F-4D97-AF65-F5344CB8AC3E}">
        <p14:creationId xmlns:p14="http://schemas.microsoft.com/office/powerpoint/2010/main" val="61325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8000" dirty="0">
                <a:latin typeface="NTFPreCursive" panose="03000400000000000000" pitchFamily="66" charset="0"/>
              </a:rPr>
              <a:t>Phonics</a:t>
            </a:r>
            <a:endParaRPr lang="en-GB" dirty="0">
              <a:latin typeface="NTFPreCursive" panose="03000400000000000000" pitchFamily="66" charset="0"/>
            </a:endParaRPr>
          </a:p>
        </p:txBody>
      </p:sp>
      <p:sp>
        <p:nvSpPr>
          <p:cNvPr id="3" name="Content Placeholder 2"/>
          <p:cNvSpPr>
            <a:spLocks noGrp="1"/>
          </p:cNvSpPr>
          <p:nvPr>
            <p:ph idx="1"/>
          </p:nvPr>
        </p:nvSpPr>
        <p:spPr/>
        <p:txBody>
          <a:bodyPr/>
          <a:lstStyle/>
          <a:p>
            <a:r>
              <a:rPr lang="en-GB" dirty="0">
                <a:latin typeface="NTFPreCursive" panose="03000400000000000000" pitchFamily="66" charset="0"/>
              </a:rPr>
              <a:t>In school we use the phonic scheme Read, Write, Inc.</a:t>
            </a:r>
          </a:p>
          <a:p>
            <a:pPr>
              <a:buFontTx/>
              <a:buChar char="-"/>
            </a:pPr>
            <a:r>
              <a:rPr lang="en-GB" dirty="0">
                <a:latin typeface="NTFPreCursive" panose="03000400000000000000" pitchFamily="66" charset="0"/>
              </a:rPr>
              <a:t>Using phonic sounds rather than letter names.</a:t>
            </a:r>
          </a:p>
          <a:p>
            <a:pPr>
              <a:buFontTx/>
              <a:buChar char="-"/>
            </a:pPr>
            <a:r>
              <a:rPr lang="en-GB" dirty="0">
                <a:latin typeface="NTFPreCursive" panose="03000400000000000000" pitchFamily="66" charset="0"/>
              </a:rPr>
              <a:t>Information for parents can be found on the RWI website: https://www.ruthmiskin.com/en/parents-copy-2/ </a:t>
            </a:r>
          </a:p>
          <a:p>
            <a:pPr marL="0" indent="0">
              <a:buNone/>
            </a:pPr>
            <a:endParaRPr lang="en-GB" dirty="0">
              <a:latin typeface="NTFPreCursive" panose="03000400000000000000" pitchFamily="66" charset="0"/>
            </a:endParaRPr>
          </a:p>
        </p:txBody>
      </p:sp>
      <p:sp>
        <p:nvSpPr>
          <p:cNvPr id="4" name="Slide Number Placeholder 3"/>
          <p:cNvSpPr>
            <a:spLocks noGrp="1"/>
          </p:cNvSpPr>
          <p:nvPr>
            <p:ph type="sldNum" sz="quarter" idx="12"/>
          </p:nvPr>
        </p:nvSpPr>
        <p:spPr/>
        <p:txBody>
          <a:bodyPr/>
          <a:lstStyle/>
          <a:p>
            <a:fld id="{E13A44B2-C6A7-4DF0-9EC2-9CF60AADC52A}" type="slidenum">
              <a:rPr lang="en-GB" smtClean="0"/>
              <a:t>9</a:t>
            </a:fld>
            <a:endParaRPr lang="en-GB"/>
          </a:p>
        </p:txBody>
      </p:sp>
      <p:pic>
        <p:nvPicPr>
          <p:cNvPr id="5" name="Picture 4"/>
          <p:cNvPicPr>
            <a:picLocks noChangeAspect="1"/>
          </p:cNvPicPr>
          <p:nvPr/>
        </p:nvPicPr>
        <p:blipFill>
          <a:blip r:embed="rId2"/>
          <a:stretch>
            <a:fillRect/>
          </a:stretch>
        </p:blipFill>
        <p:spPr>
          <a:xfrm>
            <a:off x="6084168" y="4632180"/>
            <a:ext cx="2737341" cy="1676545"/>
          </a:xfrm>
          <a:prstGeom prst="rect">
            <a:avLst/>
          </a:prstGeom>
        </p:spPr>
      </p:pic>
    </p:spTree>
    <p:extLst>
      <p:ext uri="{BB962C8B-B14F-4D97-AF65-F5344CB8AC3E}">
        <p14:creationId xmlns:p14="http://schemas.microsoft.com/office/powerpoint/2010/main" val="2137309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578</Words>
  <Application>Microsoft Office PowerPoint</Application>
  <PresentationFormat>On-screen Show (4:3)</PresentationFormat>
  <Paragraphs>68</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NTFCursive</vt:lpstr>
      <vt:lpstr>NTFPreCursive</vt:lpstr>
      <vt:lpstr>NTFPreCursivef</vt:lpstr>
      <vt:lpstr>NTPrint</vt:lpstr>
      <vt:lpstr>Office Theme</vt:lpstr>
      <vt:lpstr>Coffee morning Spring Term </vt:lpstr>
      <vt:lpstr>Staff in EYFS</vt:lpstr>
      <vt:lpstr>Curriculum</vt:lpstr>
      <vt:lpstr>Prime areas of learning</vt:lpstr>
      <vt:lpstr>Specific areas of learning</vt:lpstr>
      <vt:lpstr>   Spring A topic Once upon a time….. As part of this topic we will looking at traditional tales and comparing them to more modern stories.  Please see the spring term knowledge organiser for more information on what will be covered as part of this topic. Please note as always there may be some additional activities planned to in order to follow children’s interests.   </vt:lpstr>
      <vt:lpstr>Morning routines</vt:lpstr>
      <vt:lpstr>Reading Books</vt:lpstr>
      <vt:lpstr>Phonics</vt:lpstr>
      <vt:lpstr>PE days</vt:lpstr>
      <vt:lpstr>Outdoor </vt:lpstr>
      <vt:lpstr>Important Dates</vt:lpstr>
      <vt:lpstr>If you have any questions please do not hesitate to email Mrs Kembrey or Mrs Thomas. See contact details below: sarah.kembrey@school360.co.uk melissa.thomas@school360.co.uk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for parents and carers of Reception new starters</dc:title>
  <dc:creator>T.Chappell</dc:creator>
  <cp:lastModifiedBy>Tracey Chappell</cp:lastModifiedBy>
  <cp:revision>39</cp:revision>
  <cp:lastPrinted>2016-05-06T13:01:22Z</cp:lastPrinted>
  <dcterms:created xsi:type="dcterms:W3CDTF">2014-06-18T21:12:11Z</dcterms:created>
  <dcterms:modified xsi:type="dcterms:W3CDTF">2022-01-28T11:50:34Z</dcterms:modified>
</cp:coreProperties>
</file>